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8"/>
  </p:notesMasterIdLst>
  <p:sldIdLst>
    <p:sldId id="256" r:id="rId2"/>
    <p:sldId id="258" r:id="rId3"/>
    <p:sldId id="453" r:id="rId4"/>
    <p:sldId id="399" r:id="rId5"/>
    <p:sldId id="415" r:id="rId6"/>
    <p:sldId id="393" r:id="rId7"/>
    <p:sldId id="334" r:id="rId8"/>
    <p:sldId id="335" r:id="rId9"/>
    <p:sldId id="394" r:id="rId10"/>
    <p:sldId id="395" r:id="rId11"/>
    <p:sldId id="396" r:id="rId12"/>
    <p:sldId id="397" r:id="rId13"/>
    <p:sldId id="402" r:id="rId14"/>
    <p:sldId id="404" r:id="rId15"/>
    <p:sldId id="401" r:id="rId16"/>
    <p:sldId id="400" r:id="rId17"/>
    <p:sldId id="403" r:id="rId18"/>
    <p:sldId id="416" r:id="rId19"/>
    <p:sldId id="398" r:id="rId20"/>
    <p:sldId id="406" r:id="rId21"/>
    <p:sldId id="408" r:id="rId22"/>
    <p:sldId id="407" r:id="rId23"/>
    <p:sldId id="286" r:id="rId24"/>
    <p:sldId id="409" r:id="rId25"/>
    <p:sldId id="411" r:id="rId26"/>
    <p:sldId id="412" r:id="rId27"/>
    <p:sldId id="418" r:id="rId28"/>
    <p:sldId id="413" r:id="rId29"/>
    <p:sldId id="419" r:id="rId30"/>
    <p:sldId id="438" r:id="rId31"/>
    <p:sldId id="441" r:id="rId32"/>
    <p:sldId id="442" r:id="rId33"/>
    <p:sldId id="440" r:id="rId34"/>
    <p:sldId id="410" r:id="rId35"/>
    <p:sldId id="420" r:id="rId36"/>
    <p:sldId id="414" r:id="rId37"/>
    <p:sldId id="435" r:id="rId38"/>
    <p:sldId id="436" r:id="rId39"/>
    <p:sldId id="447" r:id="rId40"/>
    <p:sldId id="437" r:id="rId41"/>
    <p:sldId id="443" r:id="rId42"/>
    <p:sldId id="444" r:id="rId43"/>
    <p:sldId id="445" r:id="rId44"/>
    <p:sldId id="446" r:id="rId45"/>
    <p:sldId id="448" r:id="rId46"/>
    <p:sldId id="449" r:id="rId47"/>
    <p:sldId id="450" r:id="rId48"/>
    <p:sldId id="451" r:id="rId49"/>
    <p:sldId id="284" r:id="rId50"/>
    <p:sldId id="465" r:id="rId51"/>
    <p:sldId id="455" r:id="rId52"/>
    <p:sldId id="461" r:id="rId53"/>
    <p:sldId id="462" r:id="rId54"/>
    <p:sldId id="463" r:id="rId55"/>
    <p:sldId id="464" r:id="rId56"/>
    <p:sldId id="454" r:id="rId5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8CE"/>
    <a:srgbClr val="BFA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694AE4-6349-4677-A989-99DC317F16C0}" v="3" dt="2025-03-17T20:37:09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tance Poitras" userId="24d0b826e1b83865" providerId="LiveId" clId="{EF694AE4-6349-4677-A989-99DC317F16C0}"/>
    <pc:docChg chg="addSld modSld modMainMaster">
      <pc:chgData name="Constance Poitras" userId="24d0b826e1b83865" providerId="LiveId" clId="{EF694AE4-6349-4677-A989-99DC317F16C0}" dt="2025-03-17T20:37:48.670" v="41" actId="20577"/>
      <pc:docMkLst>
        <pc:docMk/>
      </pc:docMkLst>
      <pc:sldChg chg="setBg">
        <pc:chgData name="Constance Poitras" userId="24d0b826e1b83865" providerId="LiveId" clId="{EF694AE4-6349-4677-A989-99DC317F16C0}" dt="2025-03-17T19:47:19.822" v="1"/>
        <pc:sldMkLst>
          <pc:docMk/>
          <pc:sldMk cId="3727853809" sldId="256"/>
        </pc:sldMkLst>
      </pc:sldChg>
      <pc:sldChg chg="modSp mod setBg">
        <pc:chgData name="Constance Poitras" userId="24d0b826e1b83865" providerId="LiveId" clId="{EF694AE4-6349-4677-A989-99DC317F16C0}" dt="2025-03-17T20:37:48.670" v="41" actId="20577"/>
        <pc:sldMkLst>
          <pc:docMk/>
          <pc:sldMk cId="2673527358" sldId="258"/>
        </pc:sldMkLst>
        <pc:spChg chg="mod">
          <ac:chgData name="Constance Poitras" userId="24d0b826e1b83865" providerId="LiveId" clId="{EF694AE4-6349-4677-A989-99DC317F16C0}" dt="2025-03-17T20:37:48.670" v="41" actId="20577"/>
          <ac:spMkLst>
            <pc:docMk/>
            <pc:sldMk cId="2673527358" sldId="258"/>
            <ac:spMk id="3" creationId="{B5BE739C-3F15-4310-9CC2-9DE1A5B45674}"/>
          </ac:spMkLst>
        </pc:spChg>
      </pc:sldChg>
      <pc:sldChg chg="modSp mod setBg">
        <pc:chgData name="Constance Poitras" userId="24d0b826e1b83865" providerId="LiveId" clId="{EF694AE4-6349-4677-A989-99DC317F16C0}" dt="2025-03-17T20:37:30.462" v="22" actId="20577"/>
        <pc:sldMkLst>
          <pc:docMk/>
          <pc:sldMk cId="3064088056" sldId="284"/>
        </pc:sldMkLst>
        <pc:spChg chg="mod">
          <ac:chgData name="Constance Poitras" userId="24d0b826e1b83865" providerId="LiveId" clId="{EF694AE4-6349-4677-A989-99DC317F16C0}" dt="2025-03-17T20:37:30.462" v="22" actId="20577"/>
          <ac:spMkLst>
            <pc:docMk/>
            <pc:sldMk cId="3064088056" sldId="284"/>
            <ac:spMk id="5" creationId="{8338B4B3-4824-BCE0-3AFD-97AFCE34AC32}"/>
          </ac:spMkLst>
        </pc:spChg>
      </pc:sldChg>
      <pc:sldChg chg="modSp mod setBg">
        <pc:chgData name="Constance Poitras" userId="24d0b826e1b83865" providerId="LiveId" clId="{EF694AE4-6349-4677-A989-99DC317F16C0}" dt="2025-03-17T20:37:20.856" v="18" actId="20577"/>
        <pc:sldMkLst>
          <pc:docMk/>
          <pc:sldMk cId="2544815177" sldId="286"/>
        </pc:sldMkLst>
        <pc:spChg chg="mod">
          <ac:chgData name="Constance Poitras" userId="24d0b826e1b83865" providerId="LiveId" clId="{EF694AE4-6349-4677-A989-99DC317F16C0}" dt="2025-03-17T20:37:20.856" v="18" actId="20577"/>
          <ac:spMkLst>
            <pc:docMk/>
            <pc:sldMk cId="2544815177" sldId="286"/>
            <ac:spMk id="5" creationId="{4745ED68-FB6F-5130-B774-0F640EEA5ABE}"/>
          </ac:spMkLst>
        </pc:spChg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136163151" sldId="334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903960021" sldId="335"/>
        </pc:sldMkLst>
      </pc:sldChg>
      <pc:sldChg chg="modSp mod setBg">
        <pc:chgData name="Constance Poitras" userId="24d0b826e1b83865" providerId="LiveId" clId="{EF694AE4-6349-4677-A989-99DC317F16C0}" dt="2025-03-17T20:37:15.336" v="16" actId="20577"/>
        <pc:sldMkLst>
          <pc:docMk/>
          <pc:sldMk cId="1596579562" sldId="393"/>
        </pc:sldMkLst>
        <pc:spChg chg="mod">
          <ac:chgData name="Constance Poitras" userId="24d0b826e1b83865" providerId="LiveId" clId="{EF694AE4-6349-4677-A989-99DC317F16C0}" dt="2025-03-17T20:37:15.336" v="16" actId="20577"/>
          <ac:spMkLst>
            <pc:docMk/>
            <pc:sldMk cId="1596579562" sldId="393"/>
            <ac:spMk id="5" creationId="{3D2E361D-BEFE-0C7F-B338-23466D910F24}"/>
          </ac:spMkLst>
        </pc:spChg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2432449950" sldId="394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671249586" sldId="395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4104637990" sldId="396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943697963" sldId="397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1628556987" sldId="398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1272811387" sldId="399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668397302" sldId="400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2924276997" sldId="401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874393094" sldId="402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4065095776" sldId="403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968643884" sldId="404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764891429" sldId="406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880238362" sldId="407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884416256" sldId="408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288608295" sldId="409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299292462" sldId="410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933911060" sldId="411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1025032436" sldId="412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127663212" sldId="413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805839322" sldId="414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1038724723" sldId="415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2090028865" sldId="416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49824303" sldId="418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156474239" sldId="419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621559532" sldId="420"/>
        </pc:sldMkLst>
      </pc:sldChg>
      <pc:sldChg chg="modSp mod setBg">
        <pc:chgData name="Constance Poitras" userId="24d0b826e1b83865" providerId="LiveId" clId="{EF694AE4-6349-4677-A989-99DC317F16C0}" dt="2025-03-17T20:37:26.119" v="20" actId="20577"/>
        <pc:sldMkLst>
          <pc:docMk/>
          <pc:sldMk cId="1454269352" sldId="435"/>
        </pc:sldMkLst>
        <pc:spChg chg="mod">
          <ac:chgData name="Constance Poitras" userId="24d0b826e1b83865" providerId="LiveId" clId="{EF694AE4-6349-4677-A989-99DC317F16C0}" dt="2025-03-17T20:37:26.119" v="20" actId="20577"/>
          <ac:spMkLst>
            <pc:docMk/>
            <pc:sldMk cId="1454269352" sldId="435"/>
            <ac:spMk id="5" creationId="{3F7A7584-C624-195B-7464-A60AB97DF9D1}"/>
          </ac:spMkLst>
        </pc:spChg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920640773" sldId="436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179999875" sldId="437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282967153" sldId="438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972094553" sldId="440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1135428794" sldId="441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2194859636" sldId="442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853772444" sldId="443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2656281751" sldId="444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91876640" sldId="445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274489592" sldId="446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825930725" sldId="447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470559236" sldId="448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774187337" sldId="449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775459564" sldId="450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668602385" sldId="451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562385740" sldId="453"/>
        </pc:sldMkLst>
      </pc:sldChg>
      <pc:sldChg chg="modSp mod setBg">
        <pc:chgData name="Constance Poitras" userId="24d0b826e1b83865" providerId="LiveId" clId="{EF694AE4-6349-4677-A989-99DC317F16C0}" dt="2025-03-17T20:37:36.404" v="26" actId="20577"/>
        <pc:sldMkLst>
          <pc:docMk/>
          <pc:sldMk cId="3211656978" sldId="454"/>
        </pc:sldMkLst>
        <pc:spChg chg="mod">
          <ac:chgData name="Constance Poitras" userId="24d0b826e1b83865" providerId="LiveId" clId="{EF694AE4-6349-4677-A989-99DC317F16C0}" dt="2025-03-17T20:37:36.404" v="26" actId="20577"/>
          <ac:spMkLst>
            <pc:docMk/>
            <pc:sldMk cId="3211656978" sldId="454"/>
            <ac:spMk id="5" creationId="{85995013-DB6A-07EE-D864-1CA45D059F9E}"/>
          </ac:spMkLst>
        </pc:spChg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1847776573" sldId="455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767074660" sldId="461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746668264" sldId="462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2251816348" sldId="463"/>
        </pc:sldMkLst>
      </pc:sldChg>
      <pc:sldChg chg="setBg">
        <pc:chgData name="Constance Poitras" userId="24d0b826e1b83865" providerId="LiveId" clId="{EF694AE4-6349-4677-A989-99DC317F16C0}" dt="2025-03-17T19:47:19.822" v="1"/>
        <pc:sldMkLst>
          <pc:docMk/>
          <pc:sldMk cId="3963981581" sldId="464"/>
        </pc:sldMkLst>
      </pc:sldChg>
      <pc:sldChg chg="modSp add mod">
        <pc:chgData name="Constance Poitras" userId="24d0b826e1b83865" providerId="LiveId" clId="{EF694AE4-6349-4677-A989-99DC317F16C0}" dt="2025-03-17T20:37:32.939" v="24" actId="20577"/>
        <pc:sldMkLst>
          <pc:docMk/>
          <pc:sldMk cId="148905730" sldId="465"/>
        </pc:sldMkLst>
        <pc:spChg chg="mod">
          <ac:chgData name="Constance Poitras" userId="24d0b826e1b83865" providerId="LiveId" clId="{EF694AE4-6349-4677-A989-99DC317F16C0}" dt="2025-03-17T20:37:32.939" v="24" actId="20577"/>
          <ac:spMkLst>
            <pc:docMk/>
            <pc:sldMk cId="148905730" sldId="465"/>
            <ac:spMk id="5" creationId="{5FDF73DC-B276-6D67-5B2F-8074191AD045}"/>
          </ac:spMkLst>
        </pc:spChg>
      </pc:sldChg>
      <pc:sldMasterChg chg="setBg modSldLayout">
        <pc:chgData name="Constance Poitras" userId="24d0b826e1b83865" providerId="LiveId" clId="{EF694AE4-6349-4677-A989-99DC317F16C0}" dt="2025-03-17T19:47:19.822" v="1"/>
        <pc:sldMasterMkLst>
          <pc:docMk/>
          <pc:sldMasterMk cId="2916344313" sldId="2147483648"/>
        </pc:sldMasterMkLst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3798836166" sldId="2147483649"/>
          </pc:sldLayoutMkLst>
        </pc:sldLayoutChg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2357714921" sldId="2147483650"/>
          </pc:sldLayoutMkLst>
        </pc:sldLayoutChg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922040594" sldId="2147483651"/>
          </pc:sldLayoutMkLst>
        </pc:sldLayoutChg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4093060495" sldId="2147483652"/>
          </pc:sldLayoutMkLst>
        </pc:sldLayoutChg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1459268482" sldId="2147483653"/>
          </pc:sldLayoutMkLst>
        </pc:sldLayoutChg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1055257892" sldId="2147483654"/>
          </pc:sldLayoutMkLst>
        </pc:sldLayoutChg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2206517528" sldId="2147483655"/>
          </pc:sldLayoutMkLst>
        </pc:sldLayoutChg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3296984884" sldId="2147483656"/>
          </pc:sldLayoutMkLst>
        </pc:sldLayoutChg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2412851440" sldId="2147483657"/>
          </pc:sldLayoutMkLst>
        </pc:sldLayoutChg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925746883" sldId="2147483658"/>
          </pc:sldLayoutMkLst>
        </pc:sldLayoutChg>
        <pc:sldLayoutChg chg="setBg">
          <pc:chgData name="Constance Poitras" userId="24d0b826e1b83865" providerId="LiveId" clId="{EF694AE4-6349-4677-A989-99DC317F16C0}" dt="2025-03-17T19:47:19.822" v="1"/>
          <pc:sldLayoutMkLst>
            <pc:docMk/>
            <pc:sldMasterMk cId="2916344313" sldId="2147483648"/>
            <pc:sldLayoutMk cId="717806886" sldId="2147483659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6T15:20:05.06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4166 1,'-4143'0,"4121"0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6T15:20:07.78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69,'5'-3,"-1"1,0-1,1 1,-1 0,1 1,0-1,-1 1,1 0,0 0,0 0,0 1,0-1,9 2,2-2,547-8,-326 12,1928-3,-2124-2,0-2,0-2,51-14,-83 17,26-5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6T15:20:11.11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19 53,'-1'0,"0"0,0 0,0 0,0 0,0 0,0 0,0-1,0 1,1 0,-1-1,0 1,0-1,0 1,0-1,1 1,-1-1,0 1,0-1,0-1,1 2,0 0,0-1,0 1,-1-1,1 1,0 0,0-1,0 1,0-1,0 1,0 0,1-1,-1 1,0 0,0-1,0 1,0-1,0 1,0 0,1-1,-1 1,0 0,0-1,1 1,-1 0,0 0,0-1,1 1,-1 0,0 0,1-1,-1 1,0 0,1 0,-1 0,0 0,1-1,-1 1,1 0,-1 0,0 0,1 0,-1 0,0 0,1 0,-1 0,1 0,56-9,1 1,66 2,-77 4,816-6,-485 11,839-3,-1005 13,5 0,-168-11,-2 2,68 16,-64-10,94 6,561-15,-324-4,-255 3,537 19,-506-16,-115-5,0 2,73 10,-29 10,-54-11,0-2,0-2,36 2,589-6,-301-3,2081 2,-2407 1,0 3,-1 0,44 13,-43-9,2-2,60 6,100-11,192 12,159 0,-332-16,2155 3,-2335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77BED-85A4-4A84-BF65-063954F810D6}" type="datetimeFigureOut">
              <a:rPr lang="fr-CA" smtClean="0"/>
              <a:t>2025-03-17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90246-2DBA-4C52-A459-E7BE026B3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446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72958-2EA8-6EF9-F295-81E2E6DFF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CD9168-7F2B-AD91-36A0-35CD15B87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B0461F-5A7B-1A4B-4EC6-AD63B156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1E8E-474F-4478-B6FA-8429896EC775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07C67B-F5D0-6099-8F0B-44BC77E0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5F7626-2EE5-4676-F30C-09C3F67D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883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20689-6929-8811-5924-7561BF65C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884023-7514-A76C-4C45-8F1E13896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5FCC8-8F57-12E5-CCB3-23815199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6B7A-3D1C-4B10-8D4A-3F12DCFD2CA7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8EF038-5E46-896C-D0A0-747DA0D9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1FE0AF-D2B5-077A-2B6F-F3C41DC7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574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DBA6657-9B1A-37BF-7B02-DF596A417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BE11F9-4DE6-6A01-9A1A-376CA245F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882058-97C4-C71C-33F8-1BD4F7B7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B7E3-701A-44CB-B46A-E580208D0A73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02AB49-25DF-5B06-8239-DCCB58E8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70ABAF-A5DE-978B-CB19-DA95B2E1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780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FA21D-6099-9BD1-C5A2-4BC22AA1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F98095-1A88-BED7-97AC-C24C83E46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EA7B48-EE51-6B19-49DF-2AE1892B8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AB8-BD7B-461A-89CC-F4A5264AB2A0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C29B89-5E4A-DFF5-5595-3E68CBDA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A2416F-8648-0495-D593-FAFD4591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771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0F09B0-1C78-51BF-F5D8-A78A62E86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CF2DB0-1668-4628-5A64-9647AF0DD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0BFEEE-D8F3-D41D-B45B-7DFDF128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A04-4114-42D7-9412-07B9AA44708E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D1045-5332-E98F-AD4E-9CEE99A9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B82EB5-115B-6C7E-7AEE-81415F78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204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0DF50-87B0-ADB0-3E6A-CB4AD4FB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AE0A7-0455-2091-A7DF-11946C047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13690F-F3A5-D52D-33F7-74A9DE439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2F44BB-7DF7-A115-3ECC-6E9671EAA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57C8-9A6A-4847-81D4-DD79270F8CC8}" type="datetime1">
              <a:rPr lang="fr-CA" smtClean="0"/>
              <a:t>2025-03-17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796ED9-D03B-4C4F-892C-72DC1970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7CEC87-2F0E-52C4-F198-C932EDA0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306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5EA6FD-3D66-80D1-AAAC-DDEB4C8E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F27D08-3455-828D-C608-6DC33D3B7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A79816-E8B5-B97D-D1C5-757241D5A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E4FD82-9C86-DDB9-A6A6-15E630440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600455-43C4-8D85-49B7-F0AE09C57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AD4EC4-FA74-CBCB-481D-1106A9B39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488-AA46-42EC-97E2-6C7B9B9AE1CC}" type="datetime1">
              <a:rPr lang="fr-CA" smtClean="0"/>
              <a:t>2025-03-17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D5A058B-22E6-4A0E-F9B1-D76723A5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33AA513-32CB-BE01-B91E-A12FFA55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92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7C2D1-8715-2600-AF67-D65C6F70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26066E-B90C-95B1-F3D7-B9A85D6C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9BF-1121-437E-BFAB-529A2B6F8B81}" type="datetime1">
              <a:rPr lang="fr-CA" smtClean="0"/>
              <a:t>2025-03-17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AEF4037-37BC-2B12-25A3-C604EBCA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DB7045-943D-E1FF-1117-5D890171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25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EC369A-79DA-9FB7-4C31-86225E2F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288-C4E4-4B25-9218-30FD435FE31D}" type="datetime1">
              <a:rPr lang="fr-CA" smtClean="0"/>
              <a:t>2025-03-17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42D15F-81C7-A8E3-631B-E52E1824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669088-D798-CB3C-C450-B8D3888E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651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AFD52F-B6EC-D411-A97A-333FF130B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E8FC2B-2850-A655-055B-93F73C841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C2DC76-A065-BA23-A32D-3E49989BA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3F2B1B-3145-65F4-AA54-6DFABAFF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3648-C0E5-4448-8BC7-44252EAAE50A}" type="datetime1">
              <a:rPr lang="fr-CA" smtClean="0"/>
              <a:t>2025-03-17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1372EA-013F-F134-1DD4-AA632678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6615F8-F2E2-8252-47C4-2FB0C96F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698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2A3B1-E56B-D62A-7E87-EA4406C2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14F53B-7402-555A-C884-1FBF49369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1E89F2-B8AE-F481-7241-9C164108E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6FBCF7-4205-4FBF-FC58-ADA1F74D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C23C-DF57-4651-9B0E-791ED1897973}" type="datetime1">
              <a:rPr lang="fr-CA" smtClean="0"/>
              <a:t>2025-03-17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B5A2EF-A4AA-C8EF-531D-7122225E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64ACF2-78BD-BCF7-8BA0-16E8284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285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862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90DAE5-9129-E586-3F36-424E0453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849962-31E2-3783-808A-532638220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7D6C65-3E48-052F-86ED-64BF3ACE4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093F7B-1794-485F-898E-5182C0C62D02}" type="datetime1">
              <a:rPr lang="fr-CA" smtClean="0"/>
              <a:t>2025-03-17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B18B5E-5C84-3709-9536-949504C2A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36D0C-093D-833D-BFB5-D684335B9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634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customXml" Target="../ink/ink2.xml"/><Relationship Id="rId4" Type="http://schemas.openxmlformats.org/officeDocument/2006/relationships/image" Target="../media/image160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B1AC2-3986-85EC-D740-D4FFC05D66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Méthodes de recherche en sciences de l’information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BE739C-3F15-4310-9CC2-9DE1A5B45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fr-CA" dirty="0"/>
              <a:t>Cours 10 – 19 mars 2025</a:t>
            </a:r>
          </a:p>
          <a:p>
            <a:endParaRPr lang="fr-CA" dirty="0"/>
          </a:p>
          <a:p>
            <a:r>
              <a:rPr lang="fr-CA" sz="1800" dirty="0"/>
              <a:t>Constance Poitras</a:t>
            </a:r>
          </a:p>
        </p:txBody>
      </p:sp>
    </p:spTree>
    <p:extLst>
      <p:ext uri="{BB962C8B-B14F-4D97-AF65-F5344CB8AC3E}">
        <p14:creationId xmlns:p14="http://schemas.microsoft.com/office/powerpoint/2010/main" val="3727853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08307-D26C-B794-59A4-8AF3DE3351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FC6D74-B11C-3106-5383-6BDD1693C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du mode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AB3D01-E79B-3CAF-B333-1BBEB186F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08CC73-28AE-FFD1-C531-5FF5F0FAE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10</a:t>
            </a:fld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FC61373-FD38-B667-7EAF-52B094451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025" y="1389417"/>
            <a:ext cx="4398317" cy="524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4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270883-D96F-4DE4-367B-1A9AA110F1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6DFDB-4180-E1A4-FBA5-6AC8F42B5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Avantages et limites du mode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A00FFB-8598-F8FE-C711-1C8BD853B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Avantages:</a:t>
            </a:r>
          </a:p>
          <a:p>
            <a:r>
              <a:rPr lang="fr-FR" dirty="0">
                <a:solidFill>
                  <a:srgbClr val="223042"/>
                </a:solidFill>
              </a:rPr>
              <a:t>Invariablement une valeur existante dans la distribution</a:t>
            </a:r>
          </a:p>
          <a:p>
            <a:r>
              <a:rPr lang="fr-FR" dirty="0">
                <a:solidFill>
                  <a:srgbClr val="223042"/>
                </a:solidFill>
                <a:effectLst/>
              </a:rPr>
              <a:t>Seule mesure de centralité pour les données nominales (on ne peut pas faire la moyenne des couleurs de yeux bleus, verts, bruns, etc. </a:t>
            </a:r>
            <a:r>
              <a:rPr lang="fr-FR" dirty="0" err="1">
                <a:solidFill>
                  <a:srgbClr val="223042"/>
                </a:solidFill>
                <a:effectLst/>
              </a:rPr>
              <a:t>blerunrs</a:t>
            </a:r>
            <a:r>
              <a:rPr lang="fr-FR" dirty="0">
                <a:solidFill>
                  <a:srgbClr val="223042"/>
                </a:solidFill>
                <a:effectLst/>
              </a:rPr>
              <a:t>?)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Limite:</a:t>
            </a:r>
          </a:p>
          <a:p>
            <a:r>
              <a:rPr lang="fr-FR" dirty="0">
                <a:solidFill>
                  <a:srgbClr val="223042"/>
                </a:solidFill>
              </a:rPr>
              <a:t>N’est pas la valeur la plus représentative (moins utilisée)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084C64-9ED7-6C0B-472A-D004ABD0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463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87EFD2-83F5-6A55-15A0-B68B11120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E6941-185D-EA2A-8905-5A5152F39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La médiane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7724D3-ECC8-CF3A-C0DB-2A6B72ECB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La médiane est la valeur qui situe au milieu d’une distribution et qui divise une distribution de fréquences d’une variable en deux parties égale.</a:t>
            </a: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2227A4-6FB3-D7F8-FE9F-DE330983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3697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6B3137-4C0C-2FBD-D49B-A4FF617CA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3911E2-3351-200B-EE4A-C54DC8CDE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Le calcul de la médiane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1908D5-7E2D-444D-7FA2-1DCFA5BFD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Distribution impaire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On ajoute « 1 » au nombre total  d’observations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  <a:effectLst/>
              </a:rPr>
              <a:t>On divise ce total par 2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La médiane est la valeur de l’observation qui se trouve à la position de l’étape b)</a:t>
            </a:r>
          </a:p>
          <a:p>
            <a:pPr marL="514350" indent="-514350">
              <a:buFont typeface="+mj-lt"/>
              <a:buAutoNum type="alphaLcParenR"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Ex: 29, 30, 35, 46, 49, 49, 50 (n=7)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7+1=8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8/2=4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La médiane est la valeur à la position 4: 46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5FC85A-8315-8582-8150-D537BB04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4393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15A667-DE2C-B669-3818-1C4F1E1773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BC8B2-D0DF-A757-D702-51F07EE3D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Le calcul de la médiane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1F4782-7A15-64BF-2E2D-64215C864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Distribution paire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On ajoute « 1 » au nombre total  d’observations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  <a:effectLst/>
              </a:rPr>
              <a:t>On divise ce total par 2 (ce calcul va donner un chiffre qui se termine par 0,5)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La médiane se situe entre la valeur de l’observation se trouvant à la position indiquée à l’étape b) en enlevant 0,5 et l’observation se trouvant indiqué à l’étape b) en ajoutant 0,5</a:t>
            </a:r>
          </a:p>
          <a:p>
            <a:pPr marL="514350" indent="-514350">
              <a:buFont typeface="+mj-lt"/>
              <a:buAutoNum type="alphaLcParenR"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Ex: 29, 30, 35, 46, 49, 49 (n=6)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6+1=7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7/2=3,5</a:t>
            </a:r>
          </a:p>
          <a:p>
            <a:pPr marL="514350" indent="-514350">
              <a:buAutoNum type="alphaLcParenR"/>
            </a:pPr>
            <a:r>
              <a:rPr lang="fr-FR" dirty="0">
                <a:solidFill>
                  <a:srgbClr val="223042"/>
                </a:solidFill>
              </a:rPr>
              <a:t>La médiane se trouve entre l’observation 3 (3,5-0,5) et l’observation 4 (3,5+0,5)</a:t>
            </a:r>
          </a:p>
          <a:p>
            <a:pPr lvl="1"/>
            <a:r>
              <a:rPr lang="fr-FR" dirty="0">
                <a:solidFill>
                  <a:srgbClr val="223042"/>
                </a:solidFill>
              </a:rPr>
              <a:t>Les observations 3 et 4 sont 35 et 46.</a:t>
            </a:r>
          </a:p>
          <a:p>
            <a:pPr lvl="1"/>
            <a:r>
              <a:rPr lang="fr-FR" dirty="0">
                <a:solidFill>
                  <a:srgbClr val="223042"/>
                </a:solidFill>
              </a:rPr>
              <a:t>La valeur intermédiaire entre 35 et 46 est (35+46)/2=81/2 = 40,5</a:t>
            </a:r>
          </a:p>
          <a:p>
            <a:pPr lvl="1"/>
            <a:r>
              <a:rPr lang="fr-FR" dirty="0">
                <a:solidFill>
                  <a:srgbClr val="223042"/>
                </a:solidFill>
              </a:rPr>
              <a:t>La médiane est 40,5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B56310-F8CF-C7E4-6F03-578F2193C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8643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7B105-9F52-11F5-0E23-CE151A3450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8C61F-BEE8-4CF3-E354-8CDC93C8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de la médiane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74B0D9-E99E-6511-4FD4-952FE0701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99D769-3752-E351-6147-40EFF654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15</a:t>
            </a:fld>
            <a:endParaRPr lang="fr-CA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8A16DF0-6381-23D7-9E93-1BDDE1753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284" y="1345054"/>
            <a:ext cx="3784304" cy="514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76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D8D08-99BB-DEFF-EB1E-3D995B721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26B328-79C9-42DB-83D0-6447890C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Utilité de la médiane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68F938-7EEA-B5FB-7E96-6F78E384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Utile pour séparer un groupe en deux sous-groupes de taille identique dans le but d’étudier une autre variable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Ex: Déterminer si le nombre d’heures d’étude influence le résultat à l’examen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54C765-8B1B-4C2B-D2D4-9EF6BDD6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8397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E2D9C0-DDBC-A49D-ADB4-592249D64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9887ED-B8F9-2435-3553-4388590E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Critique (ou avantage) de la médiane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2B9B2F-4BA2-97EB-DE80-FBC280A73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Échantillon X: 100, 110, 120, 130, 140</a:t>
            </a: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Échantillon Y: 100, 110, 120, 130, 1 000 000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La médiane est la même: 120</a:t>
            </a: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La médiane est moins affectée par les valeurs extrêmes, elle est donc plus représentative pour les distributions asymétriques (ex: revenu médian vs revenu moyen)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25E4FC-7CD6-A86E-1677-7FE56092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509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83BC1E-AF69-0DD8-46B2-853ABA72C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F9C0D-463E-AEA9-97C3-D20013AA2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fr-CA" dirty="0"/>
              <a:t>La médiane pour un indicateur ordinal?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F89D5A-A58D-46D3-A6E7-2AB181F9A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Démonstration des zones grises en statistiques!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Niveau de satisfaction (1 pas du tout satisfait, 5 très satisfait)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Échantillon X: 1, 1, 2, 2, 3, 4, 5</a:t>
            </a: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Quel est la médiane?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Échantillon Y: </a:t>
            </a:r>
            <a:r>
              <a:rPr lang="fr-FR" dirty="0">
                <a:solidFill>
                  <a:srgbClr val="223042"/>
                </a:solidFill>
                <a:effectLst/>
              </a:rPr>
              <a:t>1, 1, 2, 2, 3, 4, 5, 5</a:t>
            </a: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Quel est la médiane?</a:t>
            </a:r>
            <a:endParaRPr lang="fr-FR" dirty="0">
              <a:solidFill>
                <a:srgbClr val="223042"/>
              </a:solidFill>
              <a:effectLst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9FE787-9582-0663-1938-BB3A393F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0028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0320D7-DF17-F838-468B-E8F954119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0E823E-CB1B-467B-2997-F910AD9A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moyenne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DFA085-70F4-D312-C134-73340F7C9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La moyenne est la somme des valeurs des données divisée par le nombre de données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La mesure de tendance centrale la plus utilisée (dans le contexte scolaire, notamment)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8F4735-FBED-DF06-F21A-4A713AAA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855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B1AC2-3986-85EC-D740-D4FFC05D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BE739C-3F15-4310-9CC2-9DE1A5B45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dirty="0"/>
              <a:t> Présentation du TP3 – partie 1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Les statistiques de la tendance centrale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Les statistiques de dispersion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Les statistiques de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PAUSE</a:t>
            </a:r>
          </a:p>
          <a:p>
            <a:pPr marL="514350" indent="-514350">
              <a:buFont typeface="+mj-lt"/>
              <a:buAutoNum type="arabicPeriod"/>
            </a:pPr>
            <a:r>
              <a:rPr lang="fr-CA"/>
              <a:t>Interprétation</a:t>
            </a:r>
            <a:endParaRPr lang="fr-CA" dirty="0"/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Exercices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925531-A0DC-6A1F-E3D5-36CCA328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3527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A5092F-59C0-9F5C-0A59-A9C9534DC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91656-7B2E-7549-98F7-8136DFC2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de la moyenne - exemple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BE8565-72D9-964E-3B5A-B618C5B9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Notes à l’examen: 65, 65, 67, 70, 71, 73, 74, 75, 75, 75, 82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Calcul:</a:t>
            </a:r>
          </a:p>
          <a:p>
            <a:pPr marL="514350" indent="-514350">
              <a:buAutoNum type="arabicParenR"/>
            </a:pPr>
            <a:r>
              <a:rPr lang="fr-CA" dirty="0"/>
              <a:t>la somme (∑) des observations:  </a:t>
            </a:r>
            <a:r>
              <a:rPr lang="fr-FR" dirty="0"/>
              <a:t>65+65+67+70+71+73+74+75+75+75+82= 792</a:t>
            </a:r>
          </a:p>
          <a:p>
            <a:pPr marL="514350" indent="-514350">
              <a:buAutoNum type="arabicParenR"/>
            </a:pPr>
            <a:r>
              <a:rPr lang="fr-FR" dirty="0"/>
              <a:t>Nombre d’observation n=11</a:t>
            </a:r>
          </a:p>
          <a:p>
            <a:pPr marL="514350" indent="-514350">
              <a:buAutoNum type="arabicParenR"/>
            </a:pPr>
            <a:r>
              <a:rPr lang="fr-FR" dirty="0"/>
              <a:t>Moyenne = 792/11= 72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E1CC95-91CC-D0FE-4CA0-A2ECBB60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4891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C7D7F8-3197-6A02-907B-908B8BB3E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2E3A49-7D0A-3DF0-FB96-06A613D5B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de la moyenne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C9312B-DF60-871C-3A1A-DDFE1D570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8AB339-F0E2-506E-6015-3D77237C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21</a:t>
            </a:fld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025E483-3E3A-AC00-D0C4-A5CA68237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122" y="1429627"/>
            <a:ext cx="3741755" cy="506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16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51D0F2-3651-C115-DC2D-C8D72270C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E17F3A-DEB8-24A1-DB82-4D5D4AA6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Avantages et  limites de la moyenne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624798-C668-6FF0-2112-E51BBE628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fr-CA" dirty="0"/>
              <a:t>Avantage:</a:t>
            </a:r>
          </a:p>
          <a:p>
            <a:r>
              <a:rPr lang="fr-CA" dirty="0"/>
              <a:t>Prend en compte toutes les valeurs de la distribution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Limites:</a:t>
            </a:r>
          </a:p>
          <a:p>
            <a:r>
              <a:rPr lang="fr-CA" dirty="0"/>
              <a:t>Valeur abstraite absente des données</a:t>
            </a:r>
          </a:p>
          <a:p>
            <a:endParaRPr lang="fr-CA" dirty="0"/>
          </a:p>
          <a:p>
            <a:r>
              <a:rPr lang="fr-CA" dirty="0"/>
              <a:t>Distribution asymétrique = moyenne trompeuse</a:t>
            </a:r>
          </a:p>
          <a:p>
            <a:pPr marL="457200" lvl="1" indent="0">
              <a:buNone/>
            </a:pPr>
            <a:r>
              <a:rPr lang="fr-CA" dirty="0"/>
              <a:t>Ex:</a:t>
            </a:r>
          </a:p>
          <a:p>
            <a:pPr lvl="2"/>
            <a:r>
              <a:rPr lang="fr-FR" dirty="0"/>
              <a:t>Échantillon Y: 100, 110, 120, 130, 1 000 000</a:t>
            </a:r>
          </a:p>
          <a:p>
            <a:pPr lvl="2"/>
            <a:r>
              <a:rPr lang="fr-FR" dirty="0"/>
              <a:t>Médiane: 120</a:t>
            </a:r>
          </a:p>
          <a:p>
            <a:pPr lvl="2"/>
            <a:r>
              <a:rPr lang="fr-FR" dirty="0"/>
              <a:t>Moyenne: 200 092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C1F77F-1460-A978-281E-7FEF39AE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023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0E84E0-570A-A761-4C52-0D84D67576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745ED68-FB6F-5130-B774-0F640EEA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3. Les statistiques de dispersion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08398E3-03E1-AFBE-E2BE-96C7AEC06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E84EFF-88DD-DA87-4C4F-1D3EDCB9E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4815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DD492-6448-18E8-13E3-03EAFA0F1E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EB8EE-CEAB-5866-8CBD-590DFBF8A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L’étendue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A4188D-76FF-8F5C-93E0-CEF4EAD8D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L’étendue se calcule en soustrayant la valeur la plus faible de la valeur la plus forte d’une distribution.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Étendue = X(max) – X(min)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où X(max) est la valeur la plus grande observée dans la distribution et X(min) la plus petite.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3D1AF7-283A-D5CD-8D80-153CAC4E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608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1E1E3F-81E5-5BAE-EC36-489C96777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A71A45-2FB8-0DB2-9E33-2D02C7D8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Calcul de l’étendue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C73E58-458B-2080-1FC4-6D7F7C70E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Étendue = X(max) – X(min)</a:t>
            </a:r>
          </a:p>
          <a:p>
            <a:pPr marL="0" indent="0">
              <a:buNone/>
            </a:pPr>
            <a:r>
              <a:rPr lang="fr-FR" dirty="0"/>
              <a:t>où X(max) est la valeur la plus grande observée dans la distribution et X(min) la plus petite.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Notes à l’examen: 65, 65, 67, 70, 71, 73, 74, 75, 75, 75, 82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Étendue = 82-65 = 17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0CA263-186F-5EBD-1D27-2639A6EF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3911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920E15-B72F-0EBA-7CF6-6DD3663768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2E81A9-D9CA-5064-0296-C417BD6A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de l’étendue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60FA74D-33B5-B2E1-43D5-6001A445D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5E7274-3C43-7020-8C6E-272ACCA3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26</a:t>
            </a:fld>
            <a:endParaRPr lang="fr-CA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7573FC9-5079-3DF2-D30B-2356ABBF2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706" y="1390993"/>
            <a:ext cx="4492659" cy="522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32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C12BAA-5414-F66E-A143-4286F4A80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44682-6589-44AD-E625-0E42DBCF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397"/>
            <a:ext cx="10515600" cy="1325563"/>
          </a:xfrm>
        </p:spPr>
        <p:txBody>
          <a:bodyPr/>
          <a:lstStyle/>
          <a:p>
            <a:r>
              <a:rPr lang="fr-CA" dirty="0"/>
              <a:t>Avantage et limite de l’étendue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BA1E27-0392-E515-9962-E050A6A7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Avantage:</a:t>
            </a:r>
          </a:p>
          <a:p>
            <a:r>
              <a:rPr lang="fr-FR" dirty="0"/>
              <a:t>Facile à calculer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Limite:</a:t>
            </a:r>
          </a:p>
          <a:p>
            <a:r>
              <a:rPr lang="fr-FR" dirty="0"/>
              <a:t>L’étendue est une mesure grossière de la dispersion, car elle n’utilise qu’une </a:t>
            </a:r>
            <a:r>
              <a:rPr lang="fr-FR" b="1" dirty="0"/>
              <a:t>infirme partie des informations contenues dans la distribution</a:t>
            </a:r>
            <a:r>
              <a:rPr lang="fr-FR" dirty="0"/>
              <a:t>, en l’occurrence seulement les deux observations extrêmes. </a:t>
            </a: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430AEC-AA72-3CE5-8561-59A2198F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824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ECE3C9-ACC3-46BB-B79A-17D30C8C63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E5459-786B-B1BE-777A-6AB3AC73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L’écart-type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76A6EE-BBF8-AA40-B78E-2C5EEADA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L’écart-type mesure à quel point les valeurs d’un ensemble de données sont dispersées autour de la moyenne.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Plus il est grand, plus les valeurs sont éloignées de la moyenne.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</a:rPr>
              <a:t>L’écart-type </a:t>
            </a:r>
            <a:r>
              <a:rPr lang="fr-FR" dirty="0"/>
              <a:t>décrit la différence typique entre les observations et la moyenne. </a:t>
            </a: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6A8958-E43F-B426-6B42-EF9BC7D1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7663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0499E-F689-0012-92A9-75B70969B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0C4A9-0D87-F767-9B85-5BE6A76B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de l’écart-type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673368-03C7-A047-2549-C8AB89B12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57A557-693E-0EC2-1AF0-009E6ACDC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29</a:t>
            </a:fld>
            <a:endParaRPr lang="fr-CA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1BF22E0-895D-84B6-8CFA-71439411F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30" y="1326904"/>
            <a:ext cx="4915516" cy="540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47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640F9-6C5B-D42F-E012-EE564B4D7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9B4E410-A108-8996-918D-18F177DB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1.  TP3 – Partie 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681154A-0E3E-E6DF-043C-9EE99A34A9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C39447-7BCE-71F4-6A4F-F8D184EB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2385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EBE76-2E68-4931-0F1B-41274551E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595CA-24B8-90A0-3717-E6897CE3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limites de l’écart-type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4EECD93-92A0-7225-7180-111B924159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05BE09D9-9F93-33D2-3CBA-AEDF02E09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L’écart-type ne s’interprète pas uniquement sur la grandeur de son chiffre, mais doit s’interpréter par rapport à la moyenne et en fonction de son unité de mesure.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C2AD99-FF69-96D7-23B2-FE7AD6E7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2967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EA55EB-0E6B-4C14-5E83-386A8A8F5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039238-E280-657C-9555-631E44A6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limites de l’écart-type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DC257D-71B0-2DCC-7927-5BA74CBBD0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09482E2D-4C5E-5D98-E260-8A9270A2C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 marL="0" indent="0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Imaginons trois ensembles de données représentant la variabilité de différentes mesures biologiques.</a:t>
            </a:r>
          </a:p>
          <a:p>
            <a:pPr>
              <a:buNone/>
            </a:pPr>
            <a:r>
              <a:rPr lang="fr-FR" dirty="0"/>
              <a:t>Si on regarde uniquement les écarts-types :</a:t>
            </a:r>
          </a:p>
          <a:p>
            <a:pPr lvl="1"/>
            <a:r>
              <a:rPr lang="fr-FR" dirty="0"/>
              <a:t>3 mm/mois semble être plus petit que 15 kg ou 7 cm.</a:t>
            </a:r>
          </a:p>
          <a:p>
            <a:pPr lvl="1"/>
            <a:r>
              <a:rPr lang="fr-FR" dirty="0"/>
              <a:t>On pourrait penser que la variabilité du poids est la plus grande.</a:t>
            </a:r>
          </a:p>
          <a:p>
            <a:pPr marL="0" indent="0">
              <a:buNone/>
            </a:pPr>
            <a:endParaRPr lang="fr-FR" altLang="fr-FR" dirty="0"/>
          </a:p>
          <a:p>
            <a:pPr marL="0" indent="0">
              <a:buNone/>
            </a:pP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85C91E-E229-5903-ED03-EE8BCA4AA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31</a:t>
            </a:fld>
            <a:endParaRPr lang="fr-CA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AB5C7399-7D83-23D5-95BA-7A1A98E46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7546"/>
              </p:ext>
            </p:extLst>
          </p:nvPr>
        </p:nvGraphicFramePr>
        <p:xfrm>
          <a:off x="2301240" y="4755515"/>
          <a:ext cx="7967472" cy="173736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655824">
                  <a:extLst>
                    <a:ext uri="{9D8B030D-6E8A-4147-A177-3AD203B41FA5}">
                      <a16:colId xmlns:a16="http://schemas.microsoft.com/office/drawing/2014/main" val="1764396819"/>
                    </a:ext>
                  </a:extLst>
                </a:gridCol>
                <a:gridCol w="2655824">
                  <a:extLst>
                    <a:ext uri="{9D8B030D-6E8A-4147-A177-3AD203B41FA5}">
                      <a16:colId xmlns:a16="http://schemas.microsoft.com/office/drawing/2014/main" val="2491608448"/>
                    </a:ext>
                  </a:extLst>
                </a:gridCol>
                <a:gridCol w="2655824">
                  <a:extLst>
                    <a:ext uri="{9D8B030D-6E8A-4147-A177-3AD203B41FA5}">
                      <a16:colId xmlns:a16="http://schemas.microsoft.com/office/drawing/2014/main" val="4147303928"/>
                    </a:ext>
                  </a:extLst>
                </a:gridCol>
              </a:tblGrid>
              <a:tr h="237577">
                <a:tc>
                  <a:txBody>
                    <a:bodyPr/>
                    <a:lstStyle/>
                    <a:p>
                      <a:r>
                        <a:rPr lang="fr-CA"/>
                        <a:t>Mesure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Moyenne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Écart-type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7308094"/>
                  </a:ext>
                </a:extLst>
              </a:tr>
              <a:tr h="237577">
                <a:tc>
                  <a:txBody>
                    <a:bodyPr/>
                    <a:lstStyle/>
                    <a:p>
                      <a:r>
                        <a:rPr lang="fr-CA" b="1"/>
                        <a:t>Taille humaine (cm)</a:t>
                      </a:r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170 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7 cm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822195"/>
                  </a:ext>
                </a:extLst>
              </a:tr>
              <a:tr h="237577">
                <a:tc>
                  <a:txBody>
                    <a:bodyPr/>
                    <a:lstStyle/>
                    <a:p>
                      <a:r>
                        <a:rPr lang="fr-CA" b="1"/>
                        <a:t>Poids humain (kg)</a:t>
                      </a:r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70 kg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15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169993"/>
                  </a:ext>
                </a:extLst>
              </a:tr>
              <a:tr h="415759">
                <a:tc>
                  <a:txBody>
                    <a:bodyPr/>
                    <a:lstStyle/>
                    <a:p>
                      <a:r>
                        <a:rPr lang="fr-FR" b="1"/>
                        <a:t>Repousse des cheveux (mm/mois)</a:t>
                      </a:r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10 mm/mois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 mm/mois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235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4287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5885F3-ACD3-EBFF-FF02-CD12C3F0A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9E945C-95FF-E08C-F7C9-D5D3BA3D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limites de l’écart-type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C1EC50-E40E-6A22-0534-29B8DDB0C1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2C8CA3EA-B97E-6BF6-EF79-4345683D4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 marL="0" indent="0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Ce qu’il faut observer, c’est l’écart-type en proportion de la moyenne(le coefficient de variation) :</a:t>
            </a:r>
          </a:p>
          <a:p>
            <a:pPr marL="0" indent="0" algn="ctr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Taille : 7/170×100≈4.1%</a:t>
            </a:r>
          </a:p>
          <a:p>
            <a:pPr marL="0" indent="0" algn="ctr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Poids : 15/70×100≈21.4%</a:t>
            </a:r>
          </a:p>
          <a:p>
            <a:pPr marL="0" indent="0" algn="ctr">
              <a:buNone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Repousse des cheveux : 3/10×100=30%</a:t>
            </a:r>
          </a:p>
          <a:p>
            <a:pPr marL="0" indent="0">
              <a:buNone/>
            </a:pPr>
            <a:r>
              <a:rPr lang="fr-FR" dirty="0"/>
              <a:t>La repousse des cheveux est en réalité la plus variable en proportion de sa moyenne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64EA24-D9F8-BFEC-FB77-9547EC53D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32</a:t>
            </a:fld>
            <a:endParaRPr lang="fr-CA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FE10B1CD-496C-CA8D-2EE2-B109B3370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42021"/>
              </p:ext>
            </p:extLst>
          </p:nvPr>
        </p:nvGraphicFramePr>
        <p:xfrm>
          <a:off x="2255520" y="5120640"/>
          <a:ext cx="7967472" cy="173736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655824">
                  <a:extLst>
                    <a:ext uri="{9D8B030D-6E8A-4147-A177-3AD203B41FA5}">
                      <a16:colId xmlns:a16="http://schemas.microsoft.com/office/drawing/2014/main" val="1764396819"/>
                    </a:ext>
                  </a:extLst>
                </a:gridCol>
                <a:gridCol w="2655824">
                  <a:extLst>
                    <a:ext uri="{9D8B030D-6E8A-4147-A177-3AD203B41FA5}">
                      <a16:colId xmlns:a16="http://schemas.microsoft.com/office/drawing/2014/main" val="2491608448"/>
                    </a:ext>
                  </a:extLst>
                </a:gridCol>
                <a:gridCol w="2655824">
                  <a:extLst>
                    <a:ext uri="{9D8B030D-6E8A-4147-A177-3AD203B41FA5}">
                      <a16:colId xmlns:a16="http://schemas.microsoft.com/office/drawing/2014/main" val="4147303928"/>
                    </a:ext>
                  </a:extLst>
                </a:gridCol>
              </a:tblGrid>
              <a:tr h="237577">
                <a:tc>
                  <a:txBody>
                    <a:bodyPr/>
                    <a:lstStyle/>
                    <a:p>
                      <a:r>
                        <a:rPr lang="fr-CA"/>
                        <a:t>Mesure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Moyenne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Écart-type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7308094"/>
                  </a:ext>
                </a:extLst>
              </a:tr>
              <a:tr h="237577">
                <a:tc>
                  <a:txBody>
                    <a:bodyPr/>
                    <a:lstStyle/>
                    <a:p>
                      <a:r>
                        <a:rPr lang="fr-CA" b="1"/>
                        <a:t>Taille humaine (cm)</a:t>
                      </a:r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170 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7 cm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822195"/>
                  </a:ext>
                </a:extLst>
              </a:tr>
              <a:tr h="237577">
                <a:tc>
                  <a:txBody>
                    <a:bodyPr/>
                    <a:lstStyle/>
                    <a:p>
                      <a:r>
                        <a:rPr lang="fr-CA" b="1"/>
                        <a:t>Poids humain (kg)</a:t>
                      </a:r>
                      <a:endParaRPr lang="fr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70 kg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15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169993"/>
                  </a:ext>
                </a:extLst>
              </a:tr>
              <a:tr h="415759">
                <a:tc>
                  <a:txBody>
                    <a:bodyPr/>
                    <a:lstStyle/>
                    <a:p>
                      <a:r>
                        <a:rPr lang="fr-FR" b="1"/>
                        <a:t>Repousse des cheveux (mm/mois)</a:t>
                      </a:r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10 mm/mois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 mm/mois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2359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859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AE0608-63E1-1808-0F0E-5B185AF4AF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DFF77-DA07-9BF7-1EA3-B02B204F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limites de l’écart-type: exercice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C0C353-4C17-FB0B-E89A-750EA8FB15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44538715-BC87-6378-9E30-95BE0859F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La variable X a une moyenne de 10 et un écart-type de 2. Pour la variable Y, la moyenne est de 100 et l’écart-type est de 20. </a:t>
            </a:r>
          </a:p>
          <a:p>
            <a:pPr marL="0" indent="0">
              <a:buNone/>
            </a:pPr>
            <a:r>
              <a:rPr lang="fr-FR" dirty="0"/>
              <a:t>Laquelle de ces deux variables démontre le plus de variabilité ? </a:t>
            </a:r>
          </a:p>
          <a:p>
            <a:pPr marL="514350" indent="-514350">
              <a:buAutoNum type="alphaLcParenR"/>
            </a:pPr>
            <a:r>
              <a:rPr lang="fr-FR" dirty="0"/>
              <a:t>La variable X. </a:t>
            </a:r>
          </a:p>
          <a:p>
            <a:pPr marL="514350" indent="-514350">
              <a:buAutoNum type="alphaLcParenR"/>
            </a:pPr>
            <a:r>
              <a:rPr lang="fr-FR" dirty="0"/>
              <a:t>La variable Y. </a:t>
            </a:r>
          </a:p>
          <a:p>
            <a:pPr marL="514350" indent="-514350">
              <a:buAutoNum type="alphaLcParenR"/>
            </a:pPr>
            <a:r>
              <a:rPr lang="fr-FR" dirty="0"/>
              <a:t>Les deux sont égales. </a:t>
            </a:r>
          </a:p>
          <a:p>
            <a:pPr marL="514350" indent="-514350">
              <a:buAutoNum type="alphaLcParenR"/>
            </a:pPr>
            <a:r>
              <a:rPr lang="fr-FR" dirty="0"/>
              <a:t>Impossible à déterminer, vu les informations fournies.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6DBBB4-3192-1D16-A336-8F35E383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33</a:t>
            </a:fld>
            <a:endParaRPr lang="fr-CA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FB29DE-6535-7B56-391F-B5CEFB1E0E50}"/>
              </a:ext>
            </a:extLst>
          </p:cNvPr>
          <p:cNvSpPr txBox="1"/>
          <p:nvPr/>
        </p:nvSpPr>
        <p:spPr>
          <a:xfrm>
            <a:off x="210312" y="6311900"/>
            <a:ext cx="76992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dirty="0" err="1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Haccoun</a:t>
            </a:r>
            <a:r>
              <a:rPr lang="fr-CA" sz="1050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, R. R., &amp; Cousineau, D. (2010). </a:t>
            </a:r>
            <a:r>
              <a:rPr lang="fr-CA" sz="1050" i="1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Statistiques. Concepts et applications (2e édition): Concepts et applications (2e édition)</a:t>
            </a:r>
            <a:r>
              <a:rPr lang="fr-CA" sz="1050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. Presses de l’Université de Montréal. http://www.jstor.org/stable/j.ctv69t718</a:t>
            </a:r>
          </a:p>
        </p:txBody>
      </p:sp>
    </p:spTree>
    <p:extLst>
      <p:ext uri="{BB962C8B-B14F-4D97-AF65-F5344CB8AC3E}">
        <p14:creationId xmlns:p14="http://schemas.microsoft.com/office/powerpoint/2010/main" val="9720945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E0D351-B211-C2A7-AC89-B118BF8A9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D2B4B-7A89-E1FF-DF4B-83FE6F59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Coefficient de variation (COV)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8C4B032-CE02-729D-7210-EC0DE4F96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Le coefficient de variation exprime la dispersion en pourcentage par rapport à la moyenne.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/>
              <a:t>Il permet de comparer des dispersions en </a:t>
            </a:r>
            <a:r>
              <a:rPr lang="fr-FR" b="1" dirty="0"/>
              <a:t>neutralisant l’effet des unités de mesure </a:t>
            </a:r>
            <a:r>
              <a:rPr lang="fr-FR" dirty="0"/>
              <a:t>(permet de comparer des pommes et des oranges!).</a:t>
            </a: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0CCA7D-E51D-9BD1-D66F-74C5B839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2924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01B69-D5A2-B0C0-C7DB-1969E8E778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86F6A-D477-3B61-07B8-A7995DFE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du coefficient de variation dans Excel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A0EB0B-DF35-F86B-1FAD-7D23C6BE2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BA32FE-4C58-51B8-7B03-1CE17A4F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35</a:t>
            </a:fld>
            <a:endParaRPr lang="fr-CA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FCCBFDD-3598-2863-DEBB-6CAF29C94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936" y="1690688"/>
            <a:ext cx="6145735" cy="467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59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B1A175-F176-5093-1C1B-646835476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DF2A96-9FDE-9448-1BBE-A6D56356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Coefficient de variation (COV)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A5B8D6-8B89-7ADC-0FAE-1F51D785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Plus le COV est grand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plus l’écart-type représente une grande proportion de la moyenne, 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plus les données sont dispersées autour de la moyenne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fr-CA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 &lt; 15%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données sont considérées comme 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homogènes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 rapport à l’indicateur.</a:t>
            </a:r>
          </a:p>
          <a:p>
            <a:endParaRPr lang="fr-CA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 &gt; 15%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données sont </a:t>
            </a:r>
            <a:r>
              <a:rPr lang="fr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hétérogènes</a:t>
            </a:r>
            <a:r>
              <a:rPr lang="fr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 rapport à l’indicateur.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5E7218-024E-18C5-7B31-E42D9618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58393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86D352-7EA9-EFE9-10A5-94EC70E9C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F7A7584-C624-195B-7464-A60AB97DF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4. Les statistiques de distribution 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1D1836-4541-DFBC-6484-BB74041FE4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E619EDC-FF24-A3C5-E67E-BF8AEB13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42693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9670F3-B908-08E6-2967-81D949C62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224D4-A653-5937-A319-5177D975D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Histogramme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441780C-132F-1D90-4191-CA3A905A81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Permet de visualiser la distribution:</a:t>
            </a:r>
          </a:p>
          <a:p>
            <a:pPr lvl="1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Visualiser la symétrie</a:t>
            </a:r>
          </a:p>
          <a:p>
            <a:pPr lvl="1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Visualiser l’aplatissement</a:t>
            </a:r>
          </a:p>
          <a:p>
            <a:pPr lvl="1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Visualiser les valeurs extrêmes</a:t>
            </a:r>
            <a:endParaRPr lang="fr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3A96F3-DFBD-2B0E-2A7D-327D6CC1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38</a:t>
            </a:fld>
            <a:endParaRPr lang="fr-CA"/>
          </a:p>
        </p:txBody>
      </p:sp>
      <p:pic>
        <p:nvPicPr>
          <p:cNvPr id="5" name="Espace réservé du contenu 9">
            <a:extLst>
              <a:ext uri="{FF2B5EF4-FFF2-40B4-BE49-F238E27FC236}">
                <a16:creationId xmlns:a16="http://schemas.microsoft.com/office/drawing/2014/main" id="{311352BF-4ABD-9DEB-F774-12C15EE88B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10287" y="3348740"/>
            <a:ext cx="2505425" cy="1305107"/>
          </a:xfrm>
        </p:spPr>
      </p:pic>
    </p:spTree>
    <p:extLst>
      <p:ext uri="{BB962C8B-B14F-4D97-AF65-F5344CB8AC3E}">
        <p14:creationId xmlns:p14="http://schemas.microsoft.com/office/powerpoint/2010/main" val="920640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C831B-6AAD-8162-A16F-01CB53171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BB54B-12D3-B971-AC6A-22A6ABD91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degré d’asymétrie d’une distribution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923E06B-A9C9-4171-FC6F-87233A9CA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La plupart des tests statistiques comparent les moyennes parce que la moyenne est la valeur unique qui représente le mieux la distribution complète.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Mais ces mêmes statistiques présument que la moyenne est une estimation également adéquate pour toutes les valeurs de la distribution, qu’elles se trouvent au-dessus ou en dessous de la moyenne. C’est-à-dire que la </a:t>
            </a:r>
            <a:r>
              <a:rPr lang="fr-FR" b="1" dirty="0"/>
              <a:t>plupart des tests statistiques présument que la distribution est symétrique.</a:t>
            </a:r>
            <a:endParaRPr lang="fr-CA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B749C7-31E1-5F09-0D3B-81C81922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593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B53E6C-D2F4-8EF6-9401-CFFBC9AD5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43C212-DD57-4D1D-F368-E40248ED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Avertissement!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0C7ECD-1F55-D958-582C-80359A0E33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dirty="0"/>
              <a:t>Notre objectif est de comprendre l’utilité des statistiques. </a:t>
            </a:r>
          </a:p>
          <a:p>
            <a:pPr marL="0" indent="0">
              <a:buNone/>
            </a:pPr>
            <a:r>
              <a:rPr lang="fr-CA" dirty="0"/>
              <a:t>Vous n’avez pas besoin d’apprendre les formules et vous n’aurez pas besoin de les mettre en application (merci Excel!)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86D789-7059-1D68-0555-C0B942A8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</a:t>
            </a:fld>
            <a:endParaRPr lang="fr-CA"/>
          </a:p>
        </p:txBody>
      </p:sp>
      <p:pic>
        <p:nvPicPr>
          <p:cNvPr id="1026" name="Picture 2" descr="Warning Sign Vectors &amp; Illustrations for Free Download | Freepik">
            <a:extLst>
              <a:ext uri="{FF2B5EF4-FFF2-40B4-BE49-F238E27FC236}">
                <a16:creationId xmlns:a16="http://schemas.microsoft.com/office/drawing/2014/main" id="{69A9A5B5-FDD7-D2CE-A954-4E39B7DBD0B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97511"/>
            <a:ext cx="5181600" cy="380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8113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75BD8B-468C-D978-D947-4F46C28C3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032892-1C6F-3EB9-40F6-99AEE01E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Courbe normale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C01D1BB-678A-B2A0-BF08-E47C04A32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912" y="1825625"/>
            <a:ext cx="7220175" cy="4351338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D44AFB5-2DEA-24B6-5ABC-907B8B7A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pPr/>
              <a:t>40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9999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677FB-355A-EB95-ED2F-75408BB51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147C6C-ABB5-E1AE-26E4-D6A2DAE5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degré d’asymétrie d’une distribution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A9CBBB-CA4D-EBF9-4F4D-A14152D85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Lorsque la distribution est asymétrique, le nombre d’observations se situant des deux cotés de la moyenne et leurs distances relatives à la moyenne ne sont pas égaux.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Cela implique que la moyenne est une meilleure estimation des valeurs se situant d’un côté de la moyenne et une moins bonne estimation des valeurs se situant de l’autre coté.</a:t>
            </a:r>
            <a:endParaRPr lang="fr-CA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289A55-306C-EE08-1C59-C05CCF135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37724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60FE6-893F-AC35-BFDC-44E32C087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6448F8-D501-A0FE-ADCF-0A68058BD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degré d’asymétrie d’une distribution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AA0D2B57-7B80-8A71-A4A3-B57BA0418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101" y="1788861"/>
            <a:ext cx="4862899" cy="4567489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C09D87-E76A-54DB-6ED0-7B1F1A11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42</a:t>
            </a:fld>
            <a:endParaRPr lang="fr-CA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BCB4633-9FC5-0312-B2C0-7A3792C8C86C}"/>
              </a:ext>
            </a:extLst>
          </p:cNvPr>
          <p:cNvSpPr txBox="1"/>
          <p:nvPr/>
        </p:nvSpPr>
        <p:spPr>
          <a:xfrm>
            <a:off x="6566170" y="2052536"/>
            <a:ext cx="349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Courbe symétrique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59181A5-3DF8-B32B-73AF-9C951F7E459A}"/>
              </a:ext>
            </a:extLst>
          </p:cNvPr>
          <p:cNvSpPr txBox="1"/>
          <p:nvPr/>
        </p:nvSpPr>
        <p:spPr>
          <a:xfrm>
            <a:off x="6718570" y="3459405"/>
            <a:ext cx="349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Courbe asymétrique à droite (positive)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EC0CB15-7E6A-52FB-1B30-3AE7E381B5C2}"/>
              </a:ext>
            </a:extLst>
          </p:cNvPr>
          <p:cNvSpPr txBox="1"/>
          <p:nvPr/>
        </p:nvSpPr>
        <p:spPr>
          <a:xfrm>
            <a:off x="6718570" y="5113506"/>
            <a:ext cx="349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Courbe asymétrique à gauche (négative)</a:t>
            </a:r>
          </a:p>
        </p:txBody>
      </p:sp>
    </p:spTree>
    <p:extLst>
      <p:ext uri="{BB962C8B-B14F-4D97-AF65-F5344CB8AC3E}">
        <p14:creationId xmlns:p14="http://schemas.microsoft.com/office/powerpoint/2010/main" val="26562817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FE0EF7-1CD7-0F63-107B-1B2F033704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63754-69DE-2B54-A65D-93796049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du degré d’asymétrie d’une distribution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F851C94-3230-E5D1-EF8B-A8648AEDB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50166" cy="4351338"/>
          </a:xfrm>
        </p:spPr>
        <p:txBody>
          <a:bodyPr/>
          <a:lstStyle/>
          <a:p>
            <a:r>
              <a:rPr lang="fr-FR" dirty="0"/>
              <a:t>Le degré (aussi bien que le signe) de l’asymétrie (symbolisé par « </a:t>
            </a:r>
            <a:r>
              <a:rPr lang="fr-FR" dirty="0" err="1"/>
              <a:t>Sk</a:t>
            </a:r>
            <a:r>
              <a:rPr lang="fr-FR" dirty="0"/>
              <a:t> » en référence au terme anglais </a:t>
            </a:r>
            <a:r>
              <a:rPr lang="fr-FR" dirty="0" err="1"/>
              <a:t>skewness</a:t>
            </a:r>
            <a:r>
              <a:rPr lang="fr-FR" dirty="0"/>
              <a:t>)</a:t>
            </a:r>
          </a:p>
          <a:p>
            <a:endParaRPr lang="fr-CA" dirty="0"/>
          </a:p>
        </p:txBody>
      </p:sp>
      <p:pic>
        <p:nvPicPr>
          <p:cNvPr id="12" name="Espace réservé du contenu 11">
            <a:extLst>
              <a:ext uri="{FF2B5EF4-FFF2-40B4-BE49-F238E27FC236}">
                <a16:creationId xmlns:a16="http://schemas.microsoft.com/office/drawing/2014/main" id="{0FBA5E55-0537-8285-79E7-7E7E9E673F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5377" y="3668412"/>
            <a:ext cx="6979049" cy="2824463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5490FB-5E1A-7B03-5F76-F78A4317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43</a:t>
            </a:fld>
            <a:endParaRPr lang="fr-CA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B3FA8D0-BB95-C7E6-8A24-9DEA257EF182}"/>
              </a:ext>
            </a:extLst>
          </p:cNvPr>
          <p:cNvSpPr txBox="1"/>
          <p:nvPr/>
        </p:nvSpPr>
        <p:spPr>
          <a:xfrm>
            <a:off x="190857" y="6545702"/>
            <a:ext cx="116282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dirty="0" err="1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Haccoun</a:t>
            </a:r>
            <a:r>
              <a:rPr lang="fr-CA" sz="1050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, R. R., &amp; Cousineau, D. (2010). </a:t>
            </a:r>
            <a:r>
              <a:rPr lang="fr-CA" sz="1050" i="1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Statistiques. Concepts et applications (2e édition): Concepts et applications (2e édition)</a:t>
            </a:r>
            <a:r>
              <a:rPr lang="fr-CA" sz="1050" dirty="0">
                <a:effectLst/>
                <a:latin typeface="Times New Roman" panose="02020603050405020304" pitchFamily="18" charset="0"/>
                <a:ea typeface="Times" panose="02020603050405020304" pitchFamily="18" charset="0"/>
              </a:rPr>
              <a:t>. Presses de l’Université de Montréal. http://www.jstor.org/stable/j.ctv69t718</a:t>
            </a:r>
          </a:p>
        </p:txBody>
      </p:sp>
    </p:spTree>
    <p:extLst>
      <p:ext uri="{BB962C8B-B14F-4D97-AF65-F5344CB8AC3E}">
        <p14:creationId xmlns:p14="http://schemas.microsoft.com/office/powerpoint/2010/main" val="3918766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EAD577-F5E2-F7A9-3165-03D6541E0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997B9-EF59-E9E4-408F-12AE3A76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du degré d’asymétrie d’une distribution dans Excel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A8B01569-0027-31AE-43E4-FE7C0A222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6387" y="1825625"/>
            <a:ext cx="4679225" cy="4351338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FB05D6-F9FC-24B3-0728-2CBA30DB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44895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7743A0-DAEE-767F-6673-032589D64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5CFA0C-53C0-9282-BD78-6B86B12D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coefficient d’aplatissement d’une distribution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DB5F0C-6AAE-E96C-D268-2DFD718817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L’aplatissement réfère au degré de concentration près de la moyenne des valeurs de la distribution versus leur étalement plus loin de la moyenne.</a:t>
            </a:r>
          </a:p>
          <a:p>
            <a:pPr marL="0" indent="0">
              <a:buNone/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Aplatissement: plus « pointu » ou plus « aplati » par rapport à une courbe normal</a:t>
            </a:r>
            <a:endParaRPr lang="fr-CA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E36B417-405B-43D6-E3B5-12BE1E7DD0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68474" y="1290604"/>
            <a:ext cx="2213726" cy="4980886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E4C54F-FE9D-5851-5811-DFE2D123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05592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08780-FCE0-5EE9-0F22-E6BF717AC5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3D1BAF-4636-B2A6-1B21-B7928CFD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coefficient d’aplatissement d’une distribution - calcul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D18C39-A637-B704-145C-22A6B15C5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Valeur nulle = distribution ayant un aplatissement normal</a:t>
            </a:r>
          </a:p>
          <a:p>
            <a:pPr marL="0" indent="0">
              <a:buNone/>
            </a:pPr>
            <a:r>
              <a:rPr lang="fr-FR" dirty="0"/>
              <a:t>Valeur positive = distribution moins aplatie qu’une distribution normale (c’est-à-dire les données sont plus fortement regroupées autour de la moyenne que la normale) </a:t>
            </a:r>
          </a:p>
          <a:p>
            <a:pPr marL="0" indent="0">
              <a:buNone/>
            </a:pPr>
            <a:r>
              <a:rPr lang="fr-FR" dirty="0"/>
              <a:t>Valeur négative = distribution plus aplatie qu’une distribution normale (c’est-à-dire les données sont moins fortement regroupées autour de la moyenne que la normale)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BD86E1-75E2-DAAD-244F-5864855F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41873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DE2EF-4CA8-1936-A94E-4BF34D1D5D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23F658-F541-6406-9E95-D49C2907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coefficient d’aplatissement d’une distribution - calcul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3EBA08A-4FF3-96B6-D38B-8507D70611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8193" y="2271038"/>
            <a:ext cx="7365415" cy="3389098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FCD934-D834-A18A-66F8-5AFB55BD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47</a:t>
            </a:fld>
            <a:endParaRPr lang="fr-CA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6B138EC7-5B01-40F8-446E-D0986C0AF708}"/>
                  </a:ext>
                </a:extLst>
              </p14:cNvPr>
              <p14:cNvContentPartPr/>
              <p14:nvPr/>
            </p14:nvContentPartPr>
            <p14:xfrm>
              <a:off x="5139000" y="3136176"/>
              <a:ext cx="1499760" cy="360"/>
            </p14:xfrm>
          </p:contentPart>
        </mc:Choice>
        <mc:Fallback xmlns=""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6B138EC7-5B01-40F8-446E-D0986C0AF7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85360" y="3028536"/>
                <a:ext cx="16074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A63DD822-0E88-5CA5-3187-7A53EB9A9AF8}"/>
                  </a:ext>
                </a:extLst>
              </p14:cNvPr>
              <p14:cNvContentPartPr/>
              <p14:nvPr/>
            </p14:nvContentPartPr>
            <p14:xfrm>
              <a:off x="8302680" y="5159736"/>
              <a:ext cx="1193400" cy="2520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A63DD822-0E88-5CA5-3187-7A53EB9A9AF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48680" y="5051736"/>
                <a:ext cx="130104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DC17F340-B8EF-2BD3-A02F-787DDAF9A014}"/>
                  </a:ext>
                </a:extLst>
              </p14:cNvPr>
              <p14:cNvContentPartPr/>
              <p14:nvPr/>
            </p14:nvContentPartPr>
            <p14:xfrm>
              <a:off x="2800440" y="5494536"/>
              <a:ext cx="4893840" cy="8460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DC17F340-B8EF-2BD3-A02F-787DDAF9A01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46440" y="5386536"/>
                <a:ext cx="5001480" cy="3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4595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1C42F-4649-C6E5-24A4-DA71A582B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225019-2C29-CF52-84CB-D2E37560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coefficient d’aplatissement d’une distribution – calcul dans Excel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9CC2FF9-3550-BC72-F6BD-3794FF172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8860" y="1825625"/>
            <a:ext cx="3694279" cy="4351338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285FAD-BE61-B7F4-359D-CBCB1B59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86023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D1D71-DF68-9766-B94F-4BDD5BC18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8338B4B3-4824-BCE0-3AFD-97AFCE34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5. PAUSE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3FB4491-7BF8-F46B-1163-C789F0CE38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32E2E1-A3AF-0158-B683-EE43F1A7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408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37CF1-EDC4-1580-2726-EBA5C39A6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BED86-009A-F78B-4263-DFE97783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le calcul de la moyenne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6143AF-B1AC-4A5F-1F1C-DF5711F846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fr-CA" dirty="0"/>
              <a:t>Ce qui est important pour ce cours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1EBF0F-3CE6-9191-996E-689096F2DB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La moyenne est la somme des valeurs des données divisée par le nombre de données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La moyenne est le point d’éq</a:t>
            </a:r>
            <a:r>
              <a:rPr lang="fr-FR" dirty="0">
                <a:solidFill>
                  <a:srgbClr val="223042"/>
                </a:solidFill>
              </a:rPr>
              <a:t>uilibre d’une distribution</a:t>
            </a:r>
            <a:endParaRPr lang="fr-FR" dirty="0">
              <a:solidFill>
                <a:srgbClr val="223042"/>
              </a:solidFill>
              <a:effectLst/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E99A20-AA76-213B-ECC3-7C8CEABEC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fr-CA" dirty="0"/>
              <a:t>Ce qui n’est pas important pour ce cours</a:t>
            </a:r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0A34C378-992F-3168-FFAC-4A32331D8CD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73343" y="3455935"/>
            <a:ext cx="3682742" cy="1560484"/>
          </a:xfr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02C5A8-47B8-CACC-2BB0-C302A937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87247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1CE40-C640-8E91-DC1D-52EFB414BD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FDF73DC-B276-6D67-5B2F-8074191A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6. Interprétation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6FC5BE4-B864-BFA8-CAC4-A203D65121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71B1F8-7F4A-FC59-A4FC-9EF5BBE29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9057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8C3E4-2AF3-D048-B028-C25B4DE7F0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D6462E-35FC-5D76-12A7-FF3A3D48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Interpréter la médiane et la moyenne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BB8920-D218-9509-5EBC-C92DF669B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51</a:t>
            </a:fld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CA91FB-71A4-D507-35C5-787999090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Si moyenne ≈ médiane → la distribution est probablement symétrique.</a:t>
            </a:r>
          </a:p>
          <a:p>
            <a:endParaRPr lang="fr-FR" dirty="0"/>
          </a:p>
          <a:p>
            <a:r>
              <a:rPr lang="fr-FR" dirty="0"/>
              <a:t>Si moyenne &gt; médiane → distribution asymétrique à droite/positive (queue longue à droite). Plus d’observations sous la moyenne, avec potentiellement des données extrêmes dans les valeurs hautes qui « tirent » la moyenne vers le haut</a:t>
            </a:r>
          </a:p>
          <a:p>
            <a:endParaRPr lang="fr-FR" dirty="0"/>
          </a:p>
          <a:p>
            <a:r>
              <a:rPr lang="fr-FR" dirty="0"/>
              <a:t>Si moyenne &lt; médiane → distribution asymétrique à gauche/négative (queue longue à gauche). Plus d’observations au-dessus de la moyenne, avec potentiellement des données extrêmes dans les valeurs basses qui « tirent » la moyenne vers le bas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77765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9A5BB-70C1-A2B7-5D0A-551BE04EC1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98164-7968-34DA-DA96-0AC190744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Interpréter la médiane et la moyenne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CC7B1A-E9B1-5712-1A23-F53BECF3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52</a:t>
            </a:fld>
            <a:endParaRPr lang="fr-CA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6BCF1CA6-6424-BDCD-76A8-5100D28C9A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074" y="2859933"/>
            <a:ext cx="10334726" cy="1770434"/>
          </a:xfrm>
        </p:spPr>
      </p:pic>
    </p:spTree>
    <p:extLst>
      <p:ext uri="{BB962C8B-B14F-4D97-AF65-F5344CB8AC3E}">
        <p14:creationId xmlns:p14="http://schemas.microsoft.com/office/powerpoint/2010/main" val="37670746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14649B-89C7-5B05-5E07-ED3CB5141C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4696F-7B69-4341-2369-E7B872494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Interpréter la dispersion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AB263B-F7DA-4700-122C-61177CFA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53</a:t>
            </a:fld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E8B8C7-3521-7733-8FBB-6823C7076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D’abord, avec l’étendue</a:t>
            </a:r>
          </a:p>
          <a:p>
            <a:endParaRPr lang="fr-FR" dirty="0"/>
          </a:p>
          <a:p>
            <a:r>
              <a:rPr lang="fr-FR" dirty="0"/>
              <a:t>L'étendue seule peut être trompeuse car elle est très </a:t>
            </a:r>
            <a:r>
              <a:rPr lang="fr-FR" b="1" dirty="0"/>
              <a:t>sensible aux valeurs extrêmes</a:t>
            </a:r>
            <a:r>
              <a:rPr lang="fr-FR" dirty="0"/>
              <a:t> et elle ne donne </a:t>
            </a:r>
            <a:r>
              <a:rPr lang="fr-FR" b="1" dirty="0"/>
              <a:t>aucune information </a:t>
            </a:r>
            <a:r>
              <a:rPr lang="fr-FR" dirty="0"/>
              <a:t>sur la distribution des valeurs intermédiaires.</a:t>
            </a:r>
          </a:p>
          <a:p>
            <a:endParaRPr lang="fr-FR" dirty="0"/>
          </a:p>
          <a:p>
            <a:r>
              <a:rPr lang="fr-FR" dirty="0"/>
              <a:t> L'étendue mesure la dispersion des données, et si elle est grande par rapport à la moyenne (qui est le point d’équilibre), cela signifie que les valeurs sont très espacées, ce qui indique une forte dispersion.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466682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392DE0-93B2-4611-BDE9-14F973658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089B69-059C-033B-62F3-6EDC71D4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Interpréter la dispersion – exemple 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F6AE6F-053F-D1B3-0998-565E1FC5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54</a:t>
            </a:fld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0C267EB-5DF7-0125-7A4B-C13EF414F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Faible dispersion</a:t>
            </a:r>
          </a:p>
          <a:p>
            <a:r>
              <a:rPr lang="fr-CA" dirty="0"/>
              <a:t>10,12,14,16,18</a:t>
            </a:r>
            <a:r>
              <a:rPr lang="fr-FR" dirty="0"/>
              <a:t> Moyenne=14, Étendue=8 </a:t>
            </a:r>
          </a:p>
          <a:p>
            <a:r>
              <a:rPr lang="fr-FR" dirty="0"/>
              <a:t>Ici, l’étendue est </a:t>
            </a:r>
            <a:r>
              <a:rPr lang="fr-FR" b="1" dirty="0"/>
              <a:t>inférieure à la moyenne</a:t>
            </a:r>
            <a:r>
              <a:rPr lang="fr-FR" dirty="0"/>
              <a:t> (8&lt;14), ce qui indique une dispersion relativement faible.</a:t>
            </a:r>
          </a:p>
          <a:p>
            <a:endParaRPr lang="fr-FR" dirty="0"/>
          </a:p>
          <a:p>
            <a:r>
              <a:rPr lang="fr-FR" dirty="0"/>
              <a:t>Forte dispersion</a:t>
            </a:r>
          </a:p>
          <a:p>
            <a:r>
              <a:rPr lang="fr-CA" dirty="0"/>
              <a:t>5,10,50,100,200</a:t>
            </a:r>
            <a:r>
              <a:rPr lang="fr-FR" dirty="0"/>
              <a:t> Moyenne=73, Étendue=195 </a:t>
            </a:r>
          </a:p>
          <a:p>
            <a:r>
              <a:rPr lang="fr-FR" dirty="0"/>
              <a:t>Ici, l’étendue est </a:t>
            </a:r>
            <a:r>
              <a:rPr lang="fr-FR" b="1" dirty="0"/>
              <a:t>supérieure à la moyenne</a:t>
            </a:r>
            <a:r>
              <a:rPr lang="fr-FR" dirty="0"/>
              <a:t> (195</a:t>
            </a:r>
            <a:r>
              <a:rPr lang="fr-CA" dirty="0"/>
              <a:t>&gt;73</a:t>
            </a:r>
            <a:r>
              <a:rPr lang="fr-FR" dirty="0"/>
              <a:t>), ce qui indique une dispersion relativement élevée.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18163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A9A1C-9DBD-1787-D35B-1A7B445041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89D76-A58E-A801-1570-48614593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Interpréter la dispersion – exemple </a:t>
            </a: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52123B-D8EB-5A48-3882-EBC42433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55</a:t>
            </a:fld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1F6E03-EA53-6734-187D-332E125BE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/>
              <a:t>Pour renforcer l’argument sur la dispersion, on inclut l’écart-type (et le coefficient de variation).</a:t>
            </a:r>
          </a:p>
          <a:p>
            <a:endParaRPr lang="fr-CA" dirty="0"/>
          </a:p>
          <a:p>
            <a:r>
              <a:rPr lang="fr-FR" dirty="0"/>
              <a:t>L’écart-type mesure la dispersion absolue (dans les unités des données). Permet de déterminer si une valeur est à + ou – un écart-type de la moyenne. 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 coefficient de variation (COV) exprime cette dispersion en pourcentage de la moyenne, ce qui permet de comparer des distributions sur différentes échelles. </a:t>
            </a:r>
          </a:p>
          <a:p>
            <a:pPr lvl="1"/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 &lt; 15%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données sont considérées comme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homogènes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 rapport à l’indicateur.</a:t>
            </a:r>
          </a:p>
          <a:p>
            <a:pPr lvl="1"/>
            <a:endParaRPr lang="fr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 &gt; 15%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données sont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hétérogènes</a:t>
            </a: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 rapport à l’indicateur.</a:t>
            </a:r>
          </a:p>
          <a:p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39815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D00517-5CC9-66E5-0606-F8D74F3162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85995013-DB6A-07EE-D864-1CA45D05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7. Exercices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1A2480E-F722-8539-2169-297ADAB1D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BAA138-E884-A244-D45C-5BDA4FAA2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165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311A31-41AD-517D-1960-EE5A0E32B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3D2E361D-BEFE-0C7F-B338-23466D91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  Les statistiques de la tendance centrale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EEFD6C8-7F46-BC81-D83B-B5042A2199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D08A99-F2E3-111C-6649-938D1789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657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941AB0-69B0-298F-F12E-BA298AA98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8E2C18-DA9B-F65D-934B-D861BAA9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mode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97F7D6A-2162-4A79-0706-7903BF02A9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Le mode est la valeur de la distribution dont la fréquence est la plus grande.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67A3BE0-8573-1231-5A30-9122C0F2F20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5764179"/>
              </p:ext>
            </p:extLst>
          </p:nvPr>
        </p:nvGraphicFramePr>
        <p:xfrm>
          <a:off x="6364224" y="3151505"/>
          <a:ext cx="5181595" cy="741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701969816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1434621721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086986950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230308437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4028287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13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483659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EB73A3-9170-AB06-ACD3-E2A69250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616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B747DD-F6F5-CAFD-35FD-C1E4047102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C41DE-2004-DB62-A47B-742C26E9F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mode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635A7D-1224-A9AD-E598-091116C22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223042"/>
                </a:solidFill>
                <a:effectLst/>
              </a:rPr>
              <a:t>Distribution unimodale</a:t>
            </a:r>
          </a:p>
          <a:p>
            <a:pPr marL="514350" indent="-514350">
              <a:buFont typeface="+mj-lt"/>
              <a:buAutoNum type="arabicPeriod"/>
            </a:pPr>
            <a:endParaRPr lang="fr-FR" dirty="0">
              <a:solidFill>
                <a:srgbClr val="223042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223042"/>
                </a:solidFill>
              </a:rPr>
              <a:t>Distribution bimodale</a:t>
            </a:r>
          </a:p>
          <a:p>
            <a:pPr marL="514350" indent="-514350">
              <a:buFont typeface="+mj-lt"/>
              <a:buAutoNum type="arabicPeriod"/>
            </a:pPr>
            <a:endParaRPr lang="fr-FR" dirty="0">
              <a:solidFill>
                <a:srgbClr val="22304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223042"/>
                </a:solidFill>
              </a:rPr>
              <a:t>Distribution multimodale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46A18B-6534-8320-B249-ADA9500E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8</a:t>
            </a:fld>
            <a:endParaRPr lang="fr-CA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4A7C4D6-41DD-3785-58BA-C7D24C430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13943"/>
              </p:ext>
            </p:extLst>
          </p:nvPr>
        </p:nvGraphicFramePr>
        <p:xfrm>
          <a:off x="1647952" y="3243580"/>
          <a:ext cx="81279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866">
                  <a:extLst>
                    <a:ext uri="{9D8B030D-6E8A-4147-A177-3AD203B41FA5}">
                      <a16:colId xmlns:a16="http://schemas.microsoft.com/office/drawing/2014/main" val="385276487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37317070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747598874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04823198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9077505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15738025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42135015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7793698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54204399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8681833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17004174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5134482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2633077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27705518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749909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1903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223532F-1DD7-9FE4-D69D-E790234E3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12385"/>
              </p:ext>
            </p:extLst>
          </p:nvPr>
        </p:nvGraphicFramePr>
        <p:xfrm>
          <a:off x="1647952" y="4339431"/>
          <a:ext cx="81279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866">
                  <a:extLst>
                    <a:ext uri="{9D8B030D-6E8A-4147-A177-3AD203B41FA5}">
                      <a16:colId xmlns:a16="http://schemas.microsoft.com/office/drawing/2014/main" val="385276487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37317070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747598874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04823198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9077505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15738025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42135015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7793698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54204399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8681833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17004174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5134482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2633077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27705518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749909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519039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F6D9849-7DB7-966B-1E57-FB71E0514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8505"/>
              </p:ext>
            </p:extLst>
          </p:nvPr>
        </p:nvGraphicFramePr>
        <p:xfrm>
          <a:off x="1647952" y="5435282"/>
          <a:ext cx="812799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866">
                  <a:extLst>
                    <a:ext uri="{9D8B030D-6E8A-4147-A177-3AD203B41FA5}">
                      <a16:colId xmlns:a16="http://schemas.microsoft.com/office/drawing/2014/main" val="385276487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37317070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3747598874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04823198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9077505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15738025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421350153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7793698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542043991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868183309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2170041747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51344826"/>
                    </a:ext>
                  </a:extLst>
                </a:gridCol>
                <a:gridCol w="541866">
                  <a:extLst>
                    <a:ext uri="{9D8B030D-6E8A-4147-A177-3AD203B41FA5}">
                      <a16:colId xmlns:a16="http://schemas.microsoft.com/office/drawing/2014/main" val="1626330779"/>
                    </a:ext>
                  </a:extLst>
                </a:gridCol>
                <a:gridCol w="543230">
                  <a:extLst>
                    <a:ext uri="{9D8B030D-6E8A-4147-A177-3AD203B41FA5}">
                      <a16:colId xmlns:a16="http://schemas.microsoft.com/office/drawing/2014/main" val="3277055189"/>
                    </a:ext>
                  </a:extLst>
                </a:gridCol>
                <a:gridCol w="540502">
                  <a:extLst>
                    <a:ext uri="{9D8B030D-6E8A-4147-A177-3AD203B41FA5}">
                      <a16:colId xmlns:a16="http://schemas.microsoft.com/office/drawing/2014/main" val="3749909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519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96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0AE2BC-1C8A-6891-1ADF-0E66D3D9A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965C49-25FE-BEC7-19FE-2A848AB6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calcul du mode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0170A3-F94A-D23D-EC30-3DD5EE2C4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223042"/>
                </a:solidFill>
                <a:effectLst/>
              </a:rPr>
              <a:t>Examiner les effectifs (fréquences) pour chaque valeur de la mesure. Le mode est associé à l’effectif le plus grand. Pas de calcul!</a:t>
            </a: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223042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6CFC0E-33FA-C82D-D5F0-CDBCC58A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24499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7924</TotalTime>
  <Words>2363</Words>
  <Application>Microsoft Office PowerPoint</Application>
  <PresentationFormat>Grand écran</PresentationFormat>
  <Paragraphs>374</Paragraphs>
  <Slides>56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62" baseType="lpstr">
      <vt:lpstr>Aptos</vt:lpstr>
      <vt:lpstr>Aptos Display</vt:lpstr>
      <vt:lpstr>Arial</vt:lpstr>
      <vt:lpstr>Calibri</vt:lpstr>
      <vt:lpstr>Times New Roman</vt:lpstr>
      <vt:lpstr>Thème Office</vt:lpstr>
      <vt:lpstr>Méthodes de recherche en sciences de l’information</vt:lpstr>
      <vt:lpstr>Plan de la séance</vt:lpstr>
      <vt:lpstr>1.  TP3 – Partie 1</vt:lpstr>
      <vt:lpstr>Avertissement!</vt:lpstr>
      <vt:lpstr>Exemple: le calcul de la moyenne</vt:lpstr>
      <vt:lpstr>2.  Les statistiques de la tendance centrale</vt:lpstr>
      <vt:lpstr>Le mode </vt:lpstr>
      <vt:lpstr>Le mode </vt:lpstr>
      <vt:lpstr>Le calcul du mode</vt:lpstr>
      <vt:lpstr>Le calcul du mode dans Excel</vt:lpstr>
      <vt:lpstr>Avantages et limites du mode</vt:lpstr>
      <vt:lpstr>La médiane</vt:lpstr>
      <vt:lpstr>Le calcul de la médiane</vt:lpstr>
      <vt:lpstr>Le calcul de la médiane</vt:lpstr>
      <vt:lpstr>Le calcul de la médiane dans Excel</vt:lpstr>
      <vt:lpstr>Utilité de la médiane</vt:lpstr>
      <vt:lpstr>Critique (ou avantage) de la médiane</vt:lpstr>
      <vt:lpstr>La médiane pour un indicateur ordinal?</vt:lpstr>
      <vt:lpstr>La moyenne</vt:lpstr>
      <vt:lpstr>Le calcul de la moyenne - exemple</vt:lpstr>
      <vt:lpstr>Le calcul de la moyenne dans Excel</vt:lpstr>
      <vt:lpstr>Avantages et  limites de la moyenne</vt:lpstr>
      <vt:lpstr>3. Les statistiques de dispersion</vt:lpstr>
      <vt:lpstr>L’étendue</vt:lpstr>
      <vt:lpstr>Calcul de l’étendue</vt:lpstr>
      <vt:lpstr>Le calcul de l’étendue dans Excel</vt:lpstr>
      <vt:lpstr>Avantage et limite de l’étendue</vt:lpstr>
      <vt:lpstr>L’écart-type</vt:lpstr>
      <vt:lpstr>Le calcul de l’écart-type dans Excel</vt:lpstr>
      <vt:lpstr>Les limites de l’écart-type</vt:lpstr>
      <vt:lpstr>Les limites de l’écart-type</vt:lpstr>
      <vt:lpstr>Les limites de l’écart-type</vt:lpstr>
      <vt:lpstr>Les limites de l’écart-type: exercice</vt:lpstr>
      <vt:lpstr>Coefficient de variation (COV)</vt:lpstr>
      <vt:lpstr>Le calcul du coefficient de variation dans Excel</vt:lpstr>
      <vt:lpstr>Coefficient de variation (COV)</vt:lpstr>
      <vt:lpstr>4. Les statistiques de distribution </vt:lpstr>
      <vt:lpstr>Histogramme</vt:lpstr>
      <vt:lpstr>Le degré d’asymétrie d’une distribution</vt:lpstr>
      <vt:lpstr>Courbe normale</vt:lpstr>
      <vt:lpstr>Le degré d’asymétrie d’une distribution</vt:lpstr>
      <vt:lpstr>Le degré d’asymétrie d’une distribution</vt:lpstr>
      <vt:lpstr>Le calcul du degré d’asymétrie d’une distribution</vt:lpstr>
      <vt:lpstr>Le calcul du degré d’asymétrie d’une distribution dans Excel</vt:lpstr>
      <vt:lpstr>Le coefficient d’aplatissement d’une distribution</vt:lpstr>
      <vt:lpstr>Le coefficient d’aplatissement d’une distribution - calcul</vt:lpstr>
      <vt:lpstr>Le coefficient d’aplatissement d’une distribution - calcul</vt:lpstr>
      <vt:lpstr>Le coefficient d’aplatissement d’une distribution – calcul dans Excel</vt:lpstr>
      <vt:lpstr>5. PAUSE</vt:lpstr>
      <vt:lpstr>6. Interprétation</vt:lpstr>
      <vt:lpstr>Interpréter la médiane et la moyenne</vt:lpstr>
      <vt:lpstr>Interpréter la médiane et la moyenne</vt:lpstr>
      <vt:lpstr>Interpréter la dispersion</vt:lpstr>
      <vt:lpstr>Interpréter la dispersion – exemple </vt:lpstr>
      <vt:lpstr>Interpréter la dispersion – exemple </vt:lpstr>
      <vt:lpstr>7. 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Constance Poitras</dc:creator>
  <cp:lastModifiedBy>Constance Poitras</cp:lastModifiedBy>
  <cp:revision>12</cp:revision>
  <dcterms:created xsi:type="dcterms:W3CDTF">2024-10-07T10:59:03Z</dcterms:created>
  <dcterms:modified xsi:type="dcterms:W3CDTF">2025-03-17T20:37:51Z</dcterms:modified>
</cp:coreProperties>
</file>