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61" r:id="rId3"/>
    <p:sldId id="273" r:id="rId4"/>
    <p:sldId id="274" r:id="rId5"/>
    <p:sldId id="275" r:id="rId6"/>
    <p:sldId id="276" r:id="rId7"/>
    <p:sldId id="277" r:id="rId8"/>
    <p:sldId id="278" r:id="rId9"/>
    <p:sldId id="280" r:id="rId10"/>
    <p:sldId id="279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A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stance Poitras" userId="24d0b826e1b83865" providerId="LiveId" clId="{B07409EA-88A7-4882-A631-EAC5951F9E17}"/>
    <pc:docChg chg="undo redo custSel addSld delSld modSld">
      <pc:chgData name="Constance Poitras" userId="24d0b826e1b83865" providerId="LiveId" clId="{B07409EA-88A7-4882-A631-EAC5951F9E17}" dt="2025-01-22T20:37:58.492" v="364" actId="47"/>
      <pc:docMkLst>
        <pc:docMk/>
      </pc:docMkLst>
      <pc:sldChg chg="del">
        <pc:chgData name="Constance Poitras" userId="24d0b826e1b83865" providerId="LiveId" clId="{B07409EA-88A7-4882-A631-EAC5951F9E17}" dt="2025-01-22T20:37:58.492" v="364" actId="47"/>
        <pc:sldMkLst>
          <pc:docMk/>
          <pc:sldMk cId="2673527358" sldId="258"/>
        </pc:sldMkLst>
      </pc:sldChg>
      <pc:sldChg chg="del">
        <pc:chgData name="Constance Poitras" userId="24d0b826e1b83865" providerId="LiveId" clId="{B07409EA-88A7-4882-A631-EAC5951F9E17}" dt="2025-01-22T20:08:53.554" v="14" actId="47"/>
        <pc:sldMkLst>
          <pc:docMk/>
          <pc:sldMk cId="774240839" sldId="259"/>
        </pc:sldMkLst>
      </pc:sldChg>
      <pc:sldChg chg="del">
        <pc:chgData name="Constance Poitras" userId="24d0b826e1b83865" providerId="LiveId" clId="{B07409EA-88A7-4882-A631-EAC5951F9E17}" dt="2025-01-22T20:08:38.161" v="1" actId="47"/>
        <pc:sldMkLst>
          <pc:docMk/>
          <pc:sldMk cId="142860983" sldId="260"/>
        </pc:sldMkLst>
      </pc:sldChg>
      <pc:sldChg chg="del">
        <pc:chgData name="Constance Poitras" userId="24d0b826e1b83865" providerId="LiveId" clId="{B07409EA-88A7-4882-A631-EAC5951F9E17}" dt="2025-01-22T20:08:42.837" v="4" actId="47"/>
        <pc:sldMkLst>
          <pc:docMk/>
          <pc:sldMk cId="2676250857" sldId="262"/>
        </pc:sldMkLst>
      </pc:sldChg>
      <pc:sldChg chg="del">
        <pc:chgData name="Constance Poitras" userId="24d0b826e1b83865" providerId="LiveId" clId="{B07409EA-88A7-4882-A631-EAC5951F9E17}" dt="2025-01-22T20:08:43.767" v="5" actId="47"/>
        <pc:sldMkLst>
          <pc:docMk/>
          <pc:sldMk cId="2255722593" sldId="263"/>
        </pc:sldMkLst>
      </pc:sldChg>
      <pc:sldChg chg="del">
        <pc:chgData name="Constance Poitras" userId="24d0b826e1b83865" providerId="LiveId" clId="{B07409EA-88A7-4882-A631-EAC5951F9E17}" dt="2025-01-22T20:08:44.683" v="6" actId="47"/>
        <pc:sldMkLst>
          <pc:docMk/>
          <pc:sldMk cId="4035970816" sldId="264"/>
        </pc:sldMkLst>
      </pc:sldChg>
      <pc:sldChg chg="del">
        <pc:chgData name="Constance Poitras" userId="24d0b826e1b83865" providerId="LiveId" clId="{B07409EA-88A7-4882-A631-EAC5951F9E17}" dt="2025-01-22T20:08:45.503" v="7" actId="47"/>
        <pc:sldMkLst>
          <pc:docMk/>
          <pc:sldMk cId="1148279178" sldId="265"/>
        </pc:sldMkLst>
      </pc:sldChg>
      <pc:sldChg chg="del">
        <pc:chgData name="Constance Poitras" userId="24d0b826e1b83865" providerId="LiveId" clId="{B07409EA-88A7-4882-A631-EAC5951F9E17}" dt="2025-01-22T20:08:46.729" v="8" actId="47"/>
        <pc:sldMkLst>
          <pc:docMk/>
          <pc:sldMk cId="259172603" sldId="266"/>
        </pc:sldMkLst>
      </pc:sldChg>
      <pc:sldChg chg="del">
        <pc:chgData name="Constance Poitras" userId="24d0b826e1b83865" providerId="LiveId" clId="{B07409EA-88A7-4882-A631-EAC5951F9E17}" dt="2025-01-22T20:08:47.542" v="9" actId="47"/>
        <pc:sldMkLst>
          <pc:docMk/>
          <pc:sldMk cId="918887255" sldId="267"/>
        </pc:sldMkLst>
      </pc:sldChg>
      <pc:sldChg chg="del">
        <pc:chgData name="Constance Poitras" userId="24d0b826e1b83865" providerId="LiveId" clId="{B07409EA-88A7-4882-A631-EAC5951F9E17}" dt="2025-01-22T20:08:49.470" v="10" actId="47"/>
        <pc:sldMkLst>
          <pc:docMk/>
          <pc:sldMk cId="1669943246" sldId="268"/>
        </pc:sldMkLst>
      </pc:sldChg>
      <pc:sldChg chg="del">
        <pc:chgData name="Constance Poitras" userId="24d0b826e1b83865" providerId="LiveId" clId="{B07409EA-88A7-4882-A631-EAC5951F9E17}" dt="2025-01-22T20:08:50.318" v="11" actId="47"/>
        <pc:sldMkLst>
          <pc:docMk/>
          <pc:sldMk cId="641082987" sldId="269"/>
        </pc:sldMkLst>
      </pc:sldChg>
      <pc:sldChg chg="del">
        <pc:chgData name="Constance Poitras" userId="24d0b826e1b83865" providerId="LiveId" clId="{B07409EA-88A7-4882-A631-EAC5951F9E17}" dt="2025-01-22T20:08:51.162" v="12" actId="47"/>
        <pc:sldMkLst>
          <pc:docMk/>
          <pc:sldMk cId="2387600271" sldId="270"/>
        </pc:sldMkLst>
      </pc:sldChg>
      <pc:sldChg chg="del">
        <pc:chgData name="Constance Poitras" userId="24d0b826e1b83865" providerId="LiveId" clId="{B07409EA-88A7-4882-A631-EAC5951F9E17}" dt="2025-01-22T20:08:52.144" v="13" actId="47"/>
        <pc:sldMkLst>
          <pc:docMk/>
          <pc:sldMk cId="3869881470" sldId="271"/>
        </pc:sldMkLst>
      </pc:sldChg>
      <pc:sldChg chg="del">
        <pc:chgData name="Constance Poitras" userId="24d0b826e1b83865" providerId="LiveId" clId="{B07409EA-88A7-4882-A631-EAC5951F9E17}" dt="2025-01-22T20:08:37.337" v="0" actId="47"/>
        <pc:sldMkLst>
          <pc:docMk/>
          <pc:sldMk cId="241278017" sldId="272"/>
        </pc:sldMkLst>
      </pc:sldChg>
      <pc:sldChg chg="modSp mod">
        <pc:chgData name="Constance Poitras" userId="24d0b826e1b83865" providerId="LiveId" clId="{B07409EA-88A7-4882-A631-EAC5951F9E17}" dt="2025-01-22T20:13:53.351" v="74" actId="207"/>
        <pc:sldMkLst>
          <pc:docMk/>
          <pc:sldMk cId="266968574" sldId="285"/>
        </pc:sldMkLst>
        <pc:spChg chg="mod">
          <ac:chgData name="Constance Poitras" userId="24d0b826e1b83865" providerId="LiveId" clId="{B07409EA-88A7-4882-A631-EAC5951F9E17}" dt="2025-01-22T20:13:53.351" v="74" actId="207"/>
          <ac:spMkLst>
            <pc:docMk/>
            <pc:sldMk cId="266968574" sldId="285"/>
            <ac:spMk id="5" creationId="{C8DE1D4F-2EDD-AA0C-11D4-8B0D27A3EB39}"/>
          </ac:spMkLst>
        </pc:spChg>
      </pc:sldChg>
      <pc:sldChg chg="add del">
        <pc:chgData name="Constance Poitras" userId="24d0b826e1b83865" providerId="LiveId" clId="{B07409EA-88A7-4882-A631-EAC5951F9E17}" dt="2025-01-22T20:08:40.479" v="3" actId="47"/>
        <pc:sldMkLst>
          <pc:docMk/>
          <pc:sldMk cId="3590050448" sldId="287"/>
        </pc:sldMkLst>
      </pc:sldChg>
      <pc:sldChg chg="modSp add mod">
        <pc:chgData name="Constance Poitras" userId="24d0b826e1b83865" providerId="LiveId" clId="{B07409EA-88A7-4882-A631-EAC5951F9E17}" dt="2025-01-22T20:16:08.806" v="171" actId="20577"/>
        <pc:sldMkLst>
          <pc:docMk/>
          <pc:sldMk cId="979395314" sldId="288"/>
        </pc:sldMkLst>
        <pc:spChg chg="mod">
          <ac:chgData name="Constance Poitras" userId="24d0b826e1b83865" providerId="LiveId" clId="{B07409EA-88A7-4882-A631-EAC5951F9E17}" dt="2025-01-22T20:16:08.806" v="171" actId="20577"/>
          <ac:spMkLst>
            <pc:docMk/>
            <pc:sldMk cId="979395314" sldId="288"/>
            <ac:spMk id="2" creationId="{CC4CD60E-6F2C-378E-623D-86990D3E8369}"/>
          </ac:spMkLst>
        </pc:spChg>
        <pc:spChg chg="mod">
          <ac:chgData name="Constance Poitras" userId="24d0b826e1b83865" providerId="LiveId" clId="{B07409EA-88A7-4882-A631-EAC5951F9E17}" dt="2025-01-22T20:15:58.567" v="163" actId="12"/>
          <ac:spMkLst>
            <pc:docMk/>
            <pc:sldMk cId="979395314" sldId="288"/>
            <ac:spMk id="5" creationId="{D40B14E0-B56A-99F2-F17B-B042423282DE}"/>
          </ac:spMkLst>
        </pc:spChg>
      </pc:sldChg>
      <pc:sldChg chg="modSp add mod">
        <pc:chgData name="Constance Poitras" userId="24d0b826e1b83865" providerId="LiveId" clId="{B07409EA-88A7-4882-A631-EAC5951F9E17}" dt="2025-01-22T20:23:41.912" v="248" actId="20577"/>
        <pc:sldMkLst>
          <pc:docMk/>
          <pc:sldMk cId="3408636440" sldId="289"/>
        </pc:sldMkLst>
        <pc:spChg chg="mod">
          <ac:chgData name="Constance Poitras" userId="24d0b826e1b83865" providerId="LiveId" clId="{B07409EA-88A7-4882-A631-EAC5951F9E17}" dt="2025-01-22T20:20:35.195" v="235" actId="20577"/>
          <ac:spMkLst>
            <pc:docMk/>
            <pc:sldMk cId="3408636440" sldId="289"/>
            <ac:spMk id="2" creationId="{EEA85523-4B0E-2AD0-9ED4-4301AE50C475}"/>
          </ac:spMkLst>
        </pc:spChg>
        <pc:spChg chg="mod">
          <ac:chgData name="Constance Poitras" userId="24d0b826e1b83865" providerId="LiveId" clId="{B07409EA-88A7-4882-A631-EAC5951F9E17}" dt="2025-01-22T20:23:41.912" v="248" actId="20577"/>
          <ac:spMkLst>
            <pc:docMk/>
            <pc:sldMk cId="3408636440" sldId="289"/>
            <ac:spMk id="5" creationId="{3050EFC2-2776-E64A-6542-FD2482AF6D24}"/>
          </ac:spMkLst>
        </pc:spChg>
      </pc:sldChg>
      <pc:sldChg chg="modSp add mod">
        <pc:chgData name="Constance Poitras" userId="24d0b826e1b83865" providerId="LiveId" clId="{B07409EA-88A7-4882-A631-EAC5951F9E17}" dt="2025-01-22T20:26:02.029" v="321" actId="15"/>
        <pc:sldMkLst>
          <pc:docMk/>
          <pc:sldMk cId="4175247582" sldId="290"/>
        </pc:sldMkLst>
        <pc:spChg chg="mod">
          <ac:chgData name="Constance Poitras" userId="24d0b826e1b83865" providerId="LiveId" clId="{B07409EA-88A7-4882-A631-EAC5951F9E17}" dt="2025-01-22T20:20:23.740" v="233" actId="20577"/>
          <ac:spMkLst>
            <pc:docMk/>
            <pc:sldMk cId="4175247582" sldId="290"/>
            <ac:spMk id="2" creationId="{B8D03A98-FB21-8114-E975-143C8F60292D}"/>
          </ac:spMkLst>
        </pc:spChg>
        <pc:spChg chg="mod">
          <ac:chgData name="Constance Poitras" userId="24d0b826e1b83865" providerId="LiveId" clId="{B07409EA-88A7-4882-A631-EAC5951F9E17}" dt="2025-01-22T20:26:02.029" v="321" actId="15"/>
          <ac:spMkLst>
            <pc:docMk/>
            <pc:sldMk cId="4175247582" sldId="290"/>
            <ac:spMk id="5" creationId="{9EB4BD8B-A4FF-6BF0-45DC-A10CB7B0AC76}"/>
          </ac:spMkLst>
        </pc:spChg>
      </pc:sldChg>
      <pc:sldChg chg="modSp add mod">
        <pc:chgData name="Constance Poitras" userId="24d0b826e1b83865" providerId="LiveId" clId="{B07409EA-88A7-4882-A631-EAC5951F9E17}" dt="2025-01-22T20:37:06.096" v="363" actId="27636"/>
        <pc:sldMkLst>
          <pc:docMk/>
          <pc:sldMk cId="3500455378" sldId="291"/>
        </pc:sldMkLst>
        <pc:spChg chg="mod">
          <ac:chgData name="Constance Poitras" userId="24d0b826e1b83865" providerId="LiveId" clId="{B07409EA-88A7-4882-A631-EAC5951F9E17}" dt="2025-01-22T20:24:30.059" v="270" actId="20577"/>
          <ac:spMkLst>
            <pc:docMk/>
            <pc:sldMk cId="3500455378" sldId="291"/>
            <ac:spMk id="2" creationId="{BA495AB9-639A-BD43-0C3B-62616B8358C2}"/>
          </ac:spMkLst>
        </pc:spChg>
        <pc:spChg chg="mod">
          <ac:chgData name="Constance Poitras" userId="24d0b826e1b83865" providerId="LiveId" clId="{B07409EA-88A7-4882-A631-EAC5951F9E17}" dt="2025-01-22T20:37:06.096" v="363" actId="27636"/>
          <ac:spMkLst>
            <pc:docMk/>
            <pc:sldMk cId="3500455378" sldId="291"/>
            <ac:spMk id="5" creationId="{AB1B5D56-732E-6F3B-A08C-036F531904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77BED-85A4-4A84-BF65-063954F810D6}" type="datetimeFigureOut">
              <a:rPr lang="fr-CA" smtClean="0"/>
              <a:t>2025-01-22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90246-2DBA-4C52-A459-E7BE026B3AA5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54464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72958-2EA8-6EF9-F295-81E2E6DFF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9CD9168-7F2B-AD91-36A0-35CD15B87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B0461F-5A7B-1A4B-4EC6-AD63B156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31E8E-474F-4478-B6FA-8429896EC775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07C67B-F5D0-6099-8F0B-44BC77E09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5F7626-2EE5-4676-F30C-09C3F67DA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9883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A20689-6929-8811-5924-7561BF65C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884023-7514-A76C-4C45-8F1E13896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85FCC8-8F57-12E5-CCB3-238151994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6B7A-3D1C-4B10-8D4A-3F12DCFD2CA7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8EF038-5E46-896C-D0A0-747DA0D9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1FE0AF-D2B5-077A-2B6F-F3C41DC7E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5746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DBA6657-9B1A-37BF-7B02-DF596A417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BE11F9-4DE6-6A01-9A1A-376CA245F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82058-97C4-C71C-33F8-1BD4F7B7F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B7E3-701A-44CB-B46A-E580208D0A73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02AB49-25DF-5B06-8239-DCCB58E8B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0ABAF-A5DE-978B-CB19-DA95B2E19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780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AFA21D-6099-9BD1-C5A2-4BC22AA17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F98095-1A88-BED7-97AC-C24C83E46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EA7B48-EE51-6B19-49DF-2AE1892B8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C1AB8-BD7B-461A-89CC-F4A5264AB2A0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C29B89-5E4A-DFF5-5595-3E68CBDA5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A2416F-8648-0495-D593-FAFD4591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771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0F09B0-1C78-51BF-F5D8-A78A62E86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CF2DB0-1668-4628-5A64-9647AF0DD3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0BFEEE-D8F3-D41D-B45B-7DFDF128D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BA04-4114-42D7-9412-07B9AA44708E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ED1045-5332-E98F-AD4E-9CEE99A9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B82EB5-115B-6C7E-7AEE-81415F781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2204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0DF50-87B0-ADB0-3E6A-CB4AD4FB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1AE0A7-0455-2091-A7DF-11946C0477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B13690F-F3A5-D52D-33F7-74A9DE439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62F44BB-7DF7-A115-3ECC-6E9671EAA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57C8-9A6A-4847-81D4-DD79270F8CC8}" type="datetime1">
              <a:rPr lang="fr-CA" smtClean="0"/>
              <a:t>2025-01-22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796ED9-D03B-4C4F-892C-72DC1970D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7CEC87-2F0E-52C4-F198-C932EDA0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306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5EA6FD-3D66-80D1-AAAC-DDEB4C8E7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F27D08-3455-828D-C608-6DC33D3B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A79816-E8B5-B97D-D1C5-757241D5A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E4FD82-9C86-DDB9-A6A6-15E6304403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600455-43C4-8D85-49B7-F0AE09C574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AD4EC4-FA74-CBCB-481D-1106A9B39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41488-AA46-42EC-97E2-6C7B9B9AE1CC}" type="datetime1">
              <a:rPr lang="fr-CA" smtClean="0"/>
              <a:t>2025-01-22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D5A058B-22E6-4A0E-F9B1-D76723A56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33AA513-32CB-BE01-B91E-A12FFA55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5926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07C2D1-8715-2600-AF67-D65C6F70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26066E-B90C-95B1-F3D7-B9A85D6C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AD9BF-1121-437E-BFAB-529A2B6F8B81}" type="datetime1">
              <a:rPr lang="fr-CA" smtClean="0"/>
              <a:t>2025-01-22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EF4037-37BC-2B12-25A3-C604EBCA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FDB7045-943D-E1FF-1117-5D8901716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525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EC369A-79DA-9FB7-4C31-86225E2FD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B288-C4E4-4B25-9218-30FD435FE31D}" type="datetime1">
              <a:rPr lang="fr-CA" smtClean="0"/>
              <a:t>2025-01-22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142D15F-81C7-A8E3-631B-E52E18248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669088-D798-CB3C-C450-B8D3888EE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06517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AFD52F-B6EC-D411-A97A-333FF130B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E8FC2B-2850-A655-055B-93F73C841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C2DC76-A065-BA23-A32D-3E49989BA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3F2B1B-3145-65F4-AA54-6DFABAFFE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13648-C0E5-4448-8BC7-44252EAAE50A}" type="datetime1">
              <a:rPr lang="fr-CA" smtClean="0"/>
              <a:t>2025-01-22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1372EA-013F-F134-1DD4-AA632678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6615F8-F2E2-8252-47C4-2FB0C96F4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9698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52A3B1-E56B-D62A-7E87-EA4406C2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614F53B-7402-555A-C884-1FBF49369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1E89F2-B8AE-F481-7241-9C164108E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6FBCF7-4205-4FBF-FC58-ADA1F74D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C23C-DF57-4651-9B0E-791ED1897973}" type="datetime1">
              <a:rPr lang="fr-CA" smtClean="0"/>
              <a:t>2025-01-22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B5A2EF-A4AA-C8EF-531D-7122225E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64ACF2-78BD-BCF7-8BA0-16E8284F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285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90DAE5-9129-E586-3F36-424E0453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849962-31E2-3783-808A-532638220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7D6C65-3E48-052F-86ED-64BF3ACE4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093F7B-1794-485F-898E-5182C0C62D02}" type="datetime1">
              <a:rPr lang="fr-CA" smtClean="0"/>
              <a:t>2025-01-22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B18B5E-5C84-3709-9536-949504C2A4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536D0C-093D-833D-BFB5-D684335B96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8B4FB7-AB8A-41EC-A5E3-0904986CC267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634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862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3B1AC2-3986-85EC-D740-D4FFC05D66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Méthodes de recherche en sciences de l’information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BE739C-3F15-4310-9CC2-9DE1A5B45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/>
          <a:lstStyle/>
          <a:p>
            <a:r>
              <a:rPr lang="fr-CA" dirty="0"/>
              <a:t>Cours 3 – 22 janvier 2025</a:t>
            </a:r>
          </a:p>
          <a:p>
            <a:endParaRPr lang="fr-CA" dirty="0"/>
          </a:p>
          <a:p>
            <a:r>
              <a:rPr lang="fr-CA" sz="1800" dirty="0"/>
              <a:t>Constance Poitras</a:t>
            </a:r>
          </a:p>
        </p:txBody>
      </p:sp>
    </p:spTree>
    <p:extLst>
      <p:ext uri="{BB962C8B-B14F-4D97-AF65-F5344CB8AC3E}">
        <p14:creationId xmlns:p14="http://schemas.microsoft.com/office/powerpoint/2010/main" val="3727853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FBAEBF-4E06-7AA9-5A35-C243A8238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87F422-182F-94B5-C702-2489E1BF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84A428-6719-272A-C245-B363AFF6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10</a:t>
            </a:fld>
            <a:endParaRPr lang="fr-CA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FDFF4C91-7B19-B1B7-FECD-9C15CE504F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4994" y="2157949"/>
            <a:ext cx="7602011" cy="3686689"/>
          </a:xfrm>
        </p:spPr>
      </p:pic>
    </p:spTree>
    <p:extLst>
      <p:ext uri="{BB962C8B-B14F-4D97-AF65-F5344CB8AC3E}">
        <p14:creationId xmlns:p14="http://schemas.microsoft.com/office/powerpoint/2010/main" val="1871003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4E6C5E-9134-8EFB-050D-0B39D07B0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AAA949-3E11-CED9-000F-7DBE9E0C9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5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2CD750-756C-C643-6085-A3EE3CA1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11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B1853BD-72D6-FFD9-2154-DE763BB1C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Piège: Définir les variables ne fait pas partie de la phase conceptuelle même si on commence déjà à réfléchir aux variables –  début d’une identification des variables via la recension des écrits, définition des variables dans la phase méthodologique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48072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E4C36B-0200-A087-2A98-387427A8E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F5379E-A952-BC55-6ABF-E81CF415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6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C76971-37BA-1878-0DEA-62D8184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12</a:t>
            </a:fld>
            <a:endParaRPr lang="fr-CA"/>
          </a:p>
        </p:txBody>
      </p:sp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D6994103-0079-5B8C-8DCF-0ECC3EE49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7229" y="1825625"/>
            <a:ext cx="6297541" cy="4351338"/>
          </a:xfrm>
        </p:spPr>
      </p:pic>
    </p:spTree>
    <p:extLst>
      <p:ext uri="{BB962C8B-B14F-4D97-AF65-F5344CB8AC3E}">
        <p14:creationId xmlns:p14="http://schemas.microsoft.com/office/powerpoint/2010/main" val="1763676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DC3DD3-7FC7-A462-353A-059615308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27AF9A-5A97-7668-EAAD-E0DDB9669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6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8CAE103-7283-DF6A-06F1-93AA35EABD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Attention à </a:t>
            </a:r>
            <a:r>
              <a:rPr lang="fr-CA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Identification d’un problème </a:t>
            </a:r>
            <a:r>
              <a:rPr lang="fr-CA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vs </a:t>
            </a:r>
            <a:r>
              <a:rPr lang="fr-CA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Formulation du problème de recherche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Attention à </a:t>
            </a:r>
            <a:r>
              <a:rPr lang="fr-CA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 préliminaire </a:t>
            </a:r>
            <a:r>
              <a:rPr lang="fr-C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vs </a:t>
            </a:r>
            <a:r>
              <a:rPr lang="fr-CA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Question spécifique</a:t>
            </a:r>
            <a:endParaRPr lang="fr-CA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B05DB691-3B3B-633F-CCD8-E3BADEA6740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151989"/>
            <a:ext cx="5181600" cy="3698610"/>
          </a:xfr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4C30E3-D280-201A-4BCC-69E3F3A28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1595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114B06-7BC8-4AB8-0D6B-0C1692192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20AE2-5573-700C-BDCC-C3B61B93B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7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80CA8A-87DE-D4A3-21FA-DF3FEA405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14</a:t>
            </a:fld>
            <a:endParaRPr lang="fr-CA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FE7962E0-82A7-204F-7430-2617C6C3D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284" y="2639029"/>
            <a:ext cx="7573432" cy="2724530"/>
          </a:xfrm>
        </p:spPr>
      </p:pic>
    </p:spTree>
    <p:extLst>
      <p:ext uri="{BB962C8B-B14F-4D97-AF65-F5344CB8AC3E}">
        <p14:creationId xmlns:p14="http://schemas.microsoft.com/office/powerpoint/2010/main" val="17858158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B451DF1-E4C4-B14E-2D6A-865D6E4DE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300020-79D7-CF7B-068C-B99D19C95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7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8DE1D4F-2EDD-AA0C-11D4-8B0D27A3EB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pPr marL="0" indent="0">
              <a:buNone/>
            </a:pPr>
            <a:r>
              <a:rPr lang="fr-CA" dirty="0">
                <a:solidFill>
                  <a:srgbClr val="FF0000"/>
                </a:solidFill>
              </a:rPr>
              <a:t>AJOUT POST-COURS: NE PAS TENIR COMPTE DU POURQUOI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4FB17A-17BD-9898-0AD8-A82836FA7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15</a:t>
            </a:fld>
            <a:endParaRPr lang="fr-CA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38BC9758-D8CA-9897-746C-D7A37F53014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910097"/>
            <a:ext cx="5181600" cy="4182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68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B3BBD-428B-93E6-CCF3-3251A91AF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AE696-E5EC-781C-C24A-97907FFF2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8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967123-454C-B216-AF4E-9358FF6A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16</a:t>
            </a:fld>
            <a:endParaRPr lang="fr-CA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9E780504-4174-ABE4-5EF5-E1FCCF3D1C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47851" y="1825625"/>
            <a:ext cx="5696297" cy="4351338"/>
          </a:xfrm>
        </p:spPr>
      </p:pic>
    </p:spTree>
    <p:extLst>
      <p:ext uri="{BB962C8B-B14F-4D97-AF65-F5344CB8AC3E}">
        <p14:creationId xmlns:p14="http://schemas.microsoft.com/office/powerpoint/2010/main" val="40178357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7CE2EA-D1E9-7FF4-D0A4-366349785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6CB948-1BAF-E658-B957-BE0A6B19F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8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4797FD2-E6FC-A5F8-3E4E-AEEEC9F4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17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323CA2D3-23D0-3854-B178-7C087B76C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r>
              <a:rPr lang="fr-CA" dirty="0"/>
              <a:t>Raisonnement logique – induction (généralisation à partir d’observations)</a:t>
            </a:r>
          </a:p>
          <a:p>
            <a:r>
              <a:rPr lang="fr-CA" dirty="0"/>
              <a:t>Raisonnement logique – déduction (principes généraux pour déduire)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90050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67BC3B-1D2F-F4DA-34D1-8E6F0EC5B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4CD60E-6F2C-378E-623D-86990D3E8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hypothèse : corrigé (1/4)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CC1909-C828-1367-4095-3AA71200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18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40B14E0-B56A-99F2-F17B-B04242328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Il existe un lien entre les heures d’ouverture et le nombre de prêts</a:t>
            </a:r>
          </a:p>
          <a:p>
            <a:pPr marL="0" indent="0">
              <a:buNone/>
            </a:pPr>
            <a:endParaRPr lang="fr-CA" dirty="0"/>
          </a:p>
          <a:p>
            <a:r>
              <a:rPr lang="fr-FR" dirty="0"/>
              <a:t>Hypothèse simple</a:t>
            </a:r>
          </a:p>
          <a:p>
            <a:pPr lvl="1"/>
            <a:r>
              <a:rPr lang="fr-FR" dirty="0"/>
              <a:t> On retrouve en effet deux variables (heures d’ouverture et nombre de prêts)</a:t>
            </a:r>
          </a:p>
          <a:p>
            <a:r>
              <a:rPr lang="fr-FR" dirty="0"/>
              <a:t>Hypothèse non-directionnelle</a:t>
            </a:r>
          </a:p>
          <a:p>
            <a:pPr lvl="1"/>
            <a:r>
              <a:rPr lang="fr-FR" dirty="0"/>
              <a:t>Il n’est pas question d’augmentation ou de diminution</a:t>
            </a:r>
          </a:p>
          <a:p>
            <a:r>
              <a:rPr lang="fr-FR" dirty="0"/>
              <a:t>Hypothèse d’association</a:t>
            </a:r>
          </a:p>
          <a:p>
            <a:pPr lvl="1"/>
            <a:r>
              <a:rPr lang="fr-FR" dirty="0"/>
              <a:t>Il n’y a pas de cause-effet invoqué, seulement l’existence d’un lien</a:t>
            </a:r>
          </a:p>
          <a:p>
            <a:r>
              <a:rPr lang="fr-FR" dirty="0"/>
              <a:t>Hypothèse de recherche</a:t>
            </a:r>
          </a:p>
          <a:p>
            <a:pPr lvl="1"/>
            <a:r>
              <a:rPr lang="fr-FR" dirty="0"/>
              <a:t>L’hypothèse est affirmative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79395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C31A95-DEE1-B4B8-E909-4105961D6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85523-4B0E-2AD0-9ED4-4301AE50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hypothèse : corrigé (2/4)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A6AEA02-5156-460F-F5B7-27B87DAF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19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3050EFC2-2776-E64A-6542-FD2482AF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Il n’y a pas de lien entre les heures d’ouverture, la taille de la collection et le nombre de prêts</a:t>
            </a:r>
          </a:p>
          <a:p>
            <a:pPr marL="0" indent="0">
              <a:buNone/>
            </a:pPr>
            <a:endParaRPr lang="fr-CA" dirty="0"/>
          </a:p>
          <a:p>
            <a:r>
              <a:rPr lang="fr-FR" dirty="0"/>
              <a:t>Hypothèse complexe</a:t>
            </a:r>
          </a:p>
          <a:p>
            <a:pPr lvl="1"/>
            <a:r>
              <a:rPr lang="fr-FR" dirty="0"/>
              <a:t>On retrouve trois variables (heures d’ouverture, taille de la collection, nombre de prêts)</a:t>
            </a:r>
          </a:p>
          <a:p>
            <a:r>
              <a:rPr lang="fr-FR" dirty="0"/>
              <a:t>Hypothèse non-directionnelle</a:t>
            </a:r>
          </a:p>
          <a:p>
            <a:pPr lvl="1"/>
            <a:r>
              <a:rPr lang="fr-FR" dirty="0"/>
              <a:t>Il n’est pas question d’augmentation ou de diminution</a:t>
            </a:r>
          </a:p>
          <a:p>
            <a:r>
              <a:rPr lang="fr-FR" dirty="0"/>
              <a:t>Hypothèse d’association</a:t>
            </a:r>
          </a:p>
          <a:p>
            <a:pPr lvl="1"/>
            <a:r>
              <a:rPr lang="fr-FR" dirty="0"/>
              <a:t>Il n’y a pas de cause-effet invoqué, seulement l’existence d’un lien</a:t>
            </a:r>
          </a:p>
          <a:p>
            <a:r>
              <a:rPr lang="fr-FR" dirty="0"/>
              <a:t>Hypothèse statistique</a:t>
            </a:r>
          </a:p>
          <a:p>
            <a:pPr lvl="1"/>
            <a:r>
              <a:rPr lang="fr-FR" dirty="0"/>
              <a:t>L’hypothèse est négative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0863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B896D7-56BD-C09C-F007-9B7D91CD8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BB1EAE-FBF9-3FAD-AE1B-2B184D184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1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6F1C5B9B-117B-9D9D-5140-EBF52F6756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3759" y="2291318"/>
            <a:ext cx="6144482" cy="3419952"/>
          </a:xfrm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FF9A267-C687-A436-E9AF-FFDA56D0A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30972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903B09-B655-8BF4-0A57-3EF372DC7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03A98-FB21-8114-E975-143C8F602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hypothèse : corrigé (3/4)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7DF830A-52DC-50F6-4FCD-B3699DD62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20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9EB4BD8B-A4FF-6BF0-45DC-A10CB7B0A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Si on augmente les heures d’ouverture, le nombre de prêts va augmenter </a:t>
            </a:r>
            <a:endParaRPr lang="fr-CA" dirty="0"/>
          </a:p>
          <a:p>
            <a:r>
              <a:rPr lang="fr-FR" dirty="0"/>
              <a:t>Hypothèse simple </a:t>
            </a:r>
          </a:p>
          <a:p>
            <a:pPr lvl="1"/>
            <a:r>
              <a:rPr lang="fr-FR" dirty="0"/>
              <a:t>On retrouve deux variables (heures d’ouverture, nombre de prêts)</a:t>
            </a:r>
          </a:p>
          <a:p>
            <a:r>
              <a:rPr lang="fr-FR" dirty="0"/>
              <a:t>Hypothèse directionnelle</a:t>
            </a:r>
          </a:p>
          <a:p>
            <a:pPr lvl="1"/>
            <a:r>
              <a:rPr lang="fr-FR" dirty="0"/>
              <a:t>On parle en termes d’augmentation</a:t>
            </a:r>
          </a:p>
          <a:p>
            <a:r>
              <a:rPr lang="fr-FR" dirty="0"/>
              <a:t>Hypothèse de causalité</a:t>
            </a:r>
          </a:p>
          <a:p>
            <a:pPr lvl="1"/>
            <a:r>
              <a:rPr lang="fr-FR" dirty="0"/>
              <a:t>Le « si » indique un effet de cause à effet</a:t>
            </a:r>
          </a:p>
          <a:p>
            <a:r>
              <a:rPr lang="fr-FR" dirty="0"/>
              <a:t>Hypothèse de recherche </a:t>
            </a:r>
          </a:p>
          <a:p>
            <a:pPr lvl="1"/>
            <a:r>
              <a:rPr lang="fr-FR" dirty="0"/>
              <a:t>L’hypothèse est affirmative </a:t>
            </a:r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752475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13E86A-D444-01FE-287A-B89537A67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495AB9-639A-BD43-0C3B-62616B835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Exercice hypothèse : corrigé (4/4)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1C0F07-8E7A-91A9-8E78-DFF47DE8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21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AB1B5D56-732E-6F3B-A08C-036F53190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L’augmentation des heures d’ouverture est liée à l’augmentation du nombre de prêts 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Hypothèse simple</a:t>
            </a:r>
          </a:p>
          <a:p>
            <a:pPr lvl="1"/>
            <a:r>
              <a:rPr lang="fr-FR" dirty="0"/>
              <a:t>On retrouve deux variables (heures d’ouverture, nombre de prêts)</a:t>
            </a:r>
          </a:p>
          <a:p>
            <a:r>
              <a:rPr lang="fr-FR" dirty="0"/>
              <a:t>Hypothèse directionnelle</a:t>
            </a:r>
          </a:p>
          <a:p>
            <a:pPr lvl="1"/>
            <a:r>
              <a:rPr lang="fr-FR" dirty="0"/>
              <a:t>On parle en termes d’augmentation. Dès qu’il y a des mots qui précisent comment les variables évoluent (par exemple, augmentation de …, … va augmenter), il s’agit d’une hypothèse directionnelle</a:t>
            </a:r>
          </a:p>
          <a:p>
            <a:r>
              <a:rPr lang="fr-FR" dirty="0"/>
              <a:t>Hypothèse d’association</a:t>
            </a:r>
          </a:p>
          <a:p>
            <a:pPr lvl="1"/>
            <a:r>
              <a:rPr lang="fr-FR" dirty="0"/>
              <a:t>On n’indique pas que ce sont les heures d’ouverture qui provoque l’augmentation du nombre de prêts</a:t>
            </a:r>
          </a:p>
          <a:p>
            <a:r>
              <a:rPr lang="fr-FR" dirty="0"/>
              <a:t>Hypothèse de recherche</a:t>
            </a:r>
          </a:p>
          <a:p>
            <a:pPr lvl="1"/>
            <a:r>
              <a:rPr lang="fr-FR" dirty="0"/>
              <a:t> L’hypothèse est affirmative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0045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6626C7-73E4-D593-09CF-A1F6D799D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35E872-BDDE-DC3C-0ACE-D0CA6DE53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1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8E8582-683E-74BE-7365-C0A9B474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3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D578F54E-B84C-AF22-CADB-4973DD7F7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r>
              <a:rPr lang="fr-CA" dirty="0"/>
              <a:t>Sources extérieures: </a:t>
            </a:r>
          </a:p>
          <a:p>
            <a:pPr lvl="1"/>
            <a:r>
              <a:rPr lang="fr-CA" dirty="0"/>
              <a:t>Autorité (personne physique ou morale)</a:t>
            </a:r>
          </a:p>
          <a:p>
            <a:pPr lvl="1"/>
            <a:r>
              <a:rPr lang="fr-CA" dirty="0"/>
              <a:t>Tradition/culture (on a toujours fait comme ça)</a:t>
            </a:r>
          </a:p>
          <a:p>
            <a:endParaRPr lang="fr-CA" dirty="0"/>
          </a:p>
          <a:p>
            <a:r>
              <a:rPr lang="fr-CA" dirty="0"/>
              <a:t>Sources intérieures:</a:t>
            </a:r>
          </a:p>
          <a:p>
            <a:pPr lvl="1"/>
            <a:r>
              <a:rPr lang="fr-CA" dirty="0"/>
              <a:t>Intuition/sixième sens/instinct</a:t>
            </a:r>
          </a:p>
          <a:p>
            <a:pPr lvl="1"/>
            <a:r>
              <a:rPr lang="fr-CA" dirty="0"/>
              <a:t>Expérience personnelle/essai-erreur</a:t>
            </a:r>
          </a:p>
          <a:p>
            <a:pPr lvl="1"/>
            <a:r>
              <a:rPr lang="fr-CA" dirty="0"/>
              <a:t>Raisonnement logique – induction (généralisation à partir d’observations)</a:t>
            </a:r>
          </a:p>
          <a:p>
            <a:pPr lvl="1"/>
            <a:r>
              <a:rPr lang="fr-CA" dirty="0"/>
              <a:t>Raisonnement logique – déduction (principes généraux pour déduire)</a:t>
            </a:r>
          </a:p>
          <a:p>
            <a:pPr marL="457200" lvl="1" indent="0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u="sng" dirty="0">
                <a:solidFill>
                  <a:srgbClr val="FF0000"/>
                </a:solidFill>
              </a:rPr>
              <a:t>Importance de l’exemple à l’examen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52744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7F891A-9E0D-DDE5-E627-BAB496DD6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417651-E66C-CF75-CC7A-5110D1FC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D45350B-1F03-17EE-C09F-B85812F8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4</a:t>
            </a:fld>
            <a:endParaRPr lang="fr-CA"/>
          </a:p>
        </p:txBody>
      </p: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D8613C43-9CAA-F58A-EDF9-B240A5B800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6100" y="2296081"/>
            <a:ext cx="6439799" cy="3410426"/>
          </a:xfrm>
        </p:spPr>
      </p:pic>
    </p:spTree>
    <p:extLst>
      <p:ext uri="{BB962C8B-B14F-4D97-AF65-F5344CB8AC3E}">
        <p14:creationId xmlns:p14="http://schemas.microsoft.com/office/powerpoint/2010/main" val="2212949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A6F489-08D2-7B81-3284-20D0D0903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52DA1-7043-F366-21C8-7EF12978D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2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7EA2D4-583B-326F-9A26-41A4121F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5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74EC6540-485B-897C-3BEF-FD8832D3A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r>
              <a:rPr lang="fr-FR" dirty="0"/>
              <a:t>Une recherche fondamentale cherche à enrichir les connaissances d'un domaine sans application concrète immédiate </a:t>
            </a:r>
          </a:p>
          <a:p>
            <a:endParaRPr lang="fr-FR" dirty="0"/>
          </a:p>
          <a:p>
            <a:r>
              <a:rPr lang="fr-FR" dirty="0"/>
              <a:t>Une recherche appliquée veut trouver une réponse pratique à un problème pratique</a:t>
            </a:r>
          </a:p>
          <a:p>
            <a:endParaRPr lang="fr-CA" dirty="0"/>
          </a:p>
          <a:p>
            <a:pPr marL="0" indent="0" algn="ctr">
              <a:buNone/>
            </a:pPr>
            <a:r>
              <a:rPr lang="fr-CA" u="sng" dirty="0">
                <a:solidFill>
                  <a:srgbClr val="FF0000"/>
                </a:solidFill>
              </a:rPr>
              <a:t>Importance de l’exemple à l’examen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0162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DA257B-D12A-9347-F441-EDAED29F1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982151-7003-6E5B-E863-6CB59533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3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CC8BCDE-25DE-08BD-BD3A-BE325317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6</a:t>
            </a:fld>
            <a:endParaRPr lang="fr-CA"/>
          </a:p>
        </p:txBody>
      </p:sp>
      <p:pic>
        <p:nvPicPr>
          <p:cNvPr id="12" name="Espace réservé du contenu 11">
            <a:extLst>
              <a:ext uri="{FF2B5EF4-FFF2-40B4-BE49-F238E27FC236}">
                <a16:creationId xmlns:a16="http://schemas.microsoft.com/office/drawing/2014/main" id="{9AA84120-D788-FE2B-5F78-8D39BA1D1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363" y="2134133"/>
            <a:ext cx="7335274" cy="3734321"/>
          </a:xfrm>
        </p:spPr>
      </p:pic>
    </p:spTree>
    <p:extLst>
      <p:ext uri="{BB962C8B-B14F-4D97-AF65-F5344CB8AC3E}">
        <p14:creationId xmlns:p14="http://schemas.microsoft.com/office/powerpoint/2010/main" val="1408023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7C4C00-7F3D-34B3-9327-7159DC0C6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06B41-9A7F-2A48-24F1-206EDE715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3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10E952D-05F6-65F3-65DE-81555D46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7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C8CDD7A1-1C41-ED25-7E9E-D3A1F885B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r>
              <a:rPr lang="fr-FR" dirty="0"/>
              <a:t>Processus itératif</a:t>
            </a:r>
          </a:p>
          <a:p>
            <a:endParaRPr lang="fr-CA" dirty="0"/>
          </a:p>
          <a:p>
            <a:r>
              <a:rPr lang="fr-CA" dirty="0"/>
              <a:t>EX: revenir à la question de recherche après la collecte des données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4688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98E5B9-7E4F-2F46-9AF1-956376957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AEBF2-519F-3F53-A3AD-8A8F5DE3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724D717-CFB6-3137-F2A8-2F1BD25B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8</a:t>
            </a:fld>
            <a:endParaRPr lang="fr-CA"/>
          </a:p>
        </p:txBody>
      </p:sp>
      <p:pic>
        <p:nvPicPr>
          <p:cNvPr id="11" name="Espace réservé du contenu 10">
            <a:extLst>
              <a:ext uri="{FF2B5EF4-FFF2-40B4-BE49-F238E27FC236}">
                <a16:creationId xmlns:a16="http://schemas.microsoft.com/office/drawing/2014/main" id="{529A4FD4-248C-DC74-EAFD-AF56AF82D8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6021" y="2739055"/>
            <a:ext cx="7039957" cy="2524477"/>
          </a:xfrm>
        </p:spPr>
      </p:pic>
    </p:spTree>
    <p:extLst>
      <p:ext uri="{BB962C8B-B14F-4D97-AF65-F5344CB8AC3E}">
        <p14:creationId xmlns:p14="http://schemas.microsoft.com/office/powerpoint/2010/main" val="1391926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AF9C">
            <a:alpha val="49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0F28E5-B247-48C5-08F1-4CBEB3C89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199C75-00A2-8990-F34A-832F4C23D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Retour sur le Devoir 1– Question 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D074DE9-3542-6EBD-A9E1-94CCFB88A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B4FB7-AB8A-41EC-A5E3-0904986CC267}" type="slidenum">
              <a:rPr lang="fr-CA" smtClean="0"/>
              <a:t>9</a:t>
            </a:fld>
            <a:endParaRPr lang="fr-CA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C4667AE-B35A-4C57-9A17-AC68368C1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dirty="0"/>
              <a:t>À retenir</a:t>
            </a:r>
          </a:p>
          <a:p>
            <a:endParaRPr lang="fr-CA" dirty="0"/>
          </a:p>
          <a:p>
            <a:r>
              <a:rPr lang="fr-CA" dirty="0"/>
              <a:t>Le nom exact des phases</a:t>
            </a:r>
          </a:p>
          <a:p>
            <a:r>
              <a:rPr lang="fr-CA" dirty="0"/>
              <a:t>L’ordre des phases</a:t>
            </a:r>
          </a:p>
          <a:p>
            <a:r>
              <a:rPr lang="fr-CA" dirty="0"/>
              <a:t>Objectif des phases</a:t>
            </a:r>
          </a:p>
          <a:p>
            <a:endParaRPr lang="fr-CA" dirty="0"/>
          </a:p>
          <a:p>
            <a:pPr marL="0" indent="0" algn="ctr">
              <a:buNone/>
            </a:pPr>
            <a:r>
              <a:rPr lang="fr-CA" u="sng" dirty="0">
                <a:solidFill>
                  <a:srgbClr val="FF0000"/>
                </a:solidFill>
              </a:rPr>
              <a:t>Importance de l’exemple à l’examen</a:t>
            </a:r>
          </a:p>
          <a:p>
            <a:endParaRPr lang="fr-CA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193346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686</Words>
  <Application>Microsoft Office PowerPoint</Application>
  <PresentationFormat>Grand écran</PresentationFormat>
  <Paragraphs>135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Thème Office</vt:lpstr>
      <vt:lpstr>Méthodes de recherche en sciences de l’information</vt:lpstr>
      <vt:lpstr>Retour sur le Devoir 1– Question 1</vt:lpstr>
      <vt:lpstr>Retour sur le Devoir 1– Question 1</vt:lpstr>
      <vt:lpstr>Retour sur le Devoir 1– Question 2</vt:lpstr>
      <vt:lpstr>Retour sur le Devoir 1– Question 2</vt:lpstr>
      <vt:lpstr>Retour sur le Devoir 1– Question 3</vt:lpstr>
      <vt:lpstr>Retour sur le Devoir 1– Question 3</vt:lpstr>
      <vt:lpstr>Retour sur le Devoir 1– Question 4</vt:lpstr>
      <vt:lpstr>Retour sur le Devoir 1– Question 4</vt:lpstr>
      <vt:lpstr>Retour sur le Devoir 1– Question 5</vt:lpstr>
      <vt:lpstr>Retour sur le Devoir 1– Question 5</vt:lpstr>
      <vt:lpstr>Retour sur le Devoir 1– Question 6</vt:lpstr>
      <vt:lpstr>Retour sur le Devoir 1– Question 6</vt:lpstr>
      <vt:lpstr>Retour sur le Devoir 1– Question 7</vt:lpstr>
      <vt:lpstr>Retour sur le Devoir 1– Question 7</vt:lpstr>
      <vt:lpstr>Retour sur le Devoir 1– Question 8</vt:lpstr>
      <vt:lpstr>Retour sur le Devoir 1– Question 8</vt:lpstr>
      <vt:lpstr>Exercice hypothèse : corrigé (1/4)</vt:lpstr>
      <vt:lpstr>Exercice hypothèse : corrigé (2/4)</vt:lpstr>
      <vt:lpstr>Exercice hypothèse : corrigé (3/4)</vt:lpstr>
      <vt:lpstr>Exercice hypothèse : corrigé (4/4)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Constance Poitras</dc:creator>
  <cp:lastModifiedBy>Constance Poitras</cp:lastModifiedBy>
  <cp:revision>5</cp:revision>
  <dcterms:created xsi:type="dcterms:W3CDTF">2024-10-07T10:59:03Z</dcterms:created>
  <dcterms:modified xsi:type="dcterms:W3CDTF">2025-01-22T20:38:03Z</dcterms:modified>
</cp:coreProperties>
</file>