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sldIdLst>
    <p:sldId id="256" r:id="rId2"/>
    <p:sldId id="258" r:id="rId3"/>
    <p:sldId id="283" r:id="rId4"/>
    <p:sldId id="296" r:id="rId5"/>
    <p:sldId id="334" r:id="rId6"/>
    <p:sldId id="335" r:id="rId7"/>
    <p:sldId id="286" r:id="rId8"/>
    <p:sldId id="323" r:id="rId9"/>
    <p:sldId id="336" r:id="rId10"/>
    <p:sldId id="284" r:id="rId11"/>
    <p:sldId id="324" r:id="rId12"/>
    <p:sldId id="337" r:id="rId13"/>
    <p:sldId id="338" r:id="rId14"/>
    <p:sldId id="293" r:id="rId15"/>
    <p:sldId id="325" r:id="rId16"/>
    <p:sldId id="339" r:id="rId17"/>
    <p:sldId id="340" r:id="rId18"/>
    <p:sldId id="341" r:id="rId19"/>
    <p:sldId id="342" r:id="rId20"/>
    <p:sldId id="360" r:id="rId21"/>
    <p:sldId id="361" r:id="rId22"/>
    <p:sldId id="362" r:id="rId23"/>
    <p:sldId id="368" r:id="rId24"/>
    <p:sldId id="343" r:id="rId25"/>
    <p:sldId id="372" r:id="rId26"/>
    <p:sldId id="373" r:id="rId27"/>
    <p:sldId id="344" r:id="rId28"/>
    <p:sldId id="288" r:id="rId29"/>
    <p:sldId id="345" r:id="rId30"/>
    <p:sldId id="346" r:id="rId31"/>
    <p:sldId id="347" r:id="rId32"/>
    <p:sldId id="348" r:id="rId33"/>
    <p:sldId id="349" r:id="rId34"/>
    <p:sldId id="350" r:id="rId35"/>
    <p:sldId id="351" r:id="rId36"/>
    <p:sldId id="352" r:id="rId37"/>
    <p:sldId id="353" r:id="rId38"/>
    <p:sldId id="357" r:id="rId39"/>
    <p:sldId id="358" r:id="rId40"/>
    <p:sldId id="380" r:id="rId41"/>
    <p:sldId id="381" r:id="rId42"/>
    <p:sldId id="379" r:id="rId43"/>
    <p:sldId id="391" r:id="rId44"/>
    <p:sldId id="355" r:id="rId45"/>
    <p:sldId id="354" r:id="rId46"/>
    <p:sldId id="382" r:id="rId47"/>
    <p:sldId id="383" r:id="rId48"/>
    <p:sldId id="385" r:id="rId49"/>
    <p:sldId id="386" r:id="rId50"/>
    <p:sldId id="384" r:id="rId51"/>
    <p:sldId id="387" r:id="rId52"/>
    <p:sldId id="388" r:id="rId53"/>
    <p:sldId id="389" r:id="rId54"/>
    <p:sldId id="390"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8CE"/>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3754D-4C2D-49B3-A833-49D191FFAFA1}" v="2" dt="2025-03-07T14:06:39.02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3" autoAdjust="0"/>
    <p:restoredTop sz="94660"/>
  </p:normalViewPr>
  <p:slideViewPr>
    <p:cSldViewPr snapToGrid="0">
      <p:cViewPr varScale="1">
        <p:scale>
          <a:sx n="85" d="100"/>
          <a:sy n="85" d="100"/>
        </p:scale>
        <p:origin x="88" y="48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62287B24-8EE3-49E4-9892-D689510FFAFA}"/>
    <pc:docChg chg="delSld">
      <pc:chgData name="Constance Poitras" userId="24d0b826e1b83865" providerId="LiveId" clId="{62287B24-8EE3-49E4-9892-D689510FFAFA}" dt="2025-03-07T14:00:00.343" v="14" actId="47"/>
      <pc:docMkLst>
        <pc:docMk/>
      </pc:docMkLst>
      <pc:sldChg chg="del">
        <pc:chgData name="Constance Poitras" userId="24d0b826e1b83865" providerId="LiveId" clId="{62287B24-8EE3-49E4-9892-D689510FFAFA}" dt="2025-03-07T13:58:50.603" v="0" actId="47"/>
        <pc:sldMkLst>
          <pc:docMk/>
          <pc:sldMk cId="1224429504" sldId="363"/>
        </pc:sldMkLst>
      </pc:sldChg>
      <pc:sldChg chg="del">
        <pc:chgData name="Constance Poitras" userId="24d0b826e1b83865" providerId="LiveId" clId="{62287B24-8EE3-49E4-9892-D689510FFAFA}" dt="2025-03-07T13:58:53.515" v="2" actId="47"/>
        <pc:sldMkLst>
          <pc:docMk/>
          <pc:sldMk cId="2408553535" sldId="364"/>
        </pc:sldMkLst>
      </pc:sldChg>
      <pc:sldChg chg="del">
        <pc:chgData name="Constance Poitras" userId="24d0b826e1b83865" providerId="LiveId" clId="{62287B24-8EE3-49E4-9892-D689510FFAFA}" dt="2025-03-07T13:58:56.998" v="4" actId="47"/>
        <pc:sldMkLst>
          <pc:docMk/>
          <pc:sldMk cId="2801246917" sldId="365"/>
        </pc:sldMkLst>
      </pc:sldChg>
      <pc:sldChg chg="del">
        <pc:chgData name="Constance Poitras" userId="24d0b826e1b83865" providerId="LiveId" clId="{62287B24-8EE3-49E4-9892-D689510FFAFA}" dt="2025-03-07T13:59:01.396" v="5" actId="47"/>
        <pc:sldMkLst>
          <pc:docMk/>
          <pc:sldMk cId="2641054911" sldId="366"/>
        </pc:sldMkLst>
      </pc:sldChg>
      <pc:sldChg chg="del">
        <pc:chgData name="Constance Poitras" userId="24d0b826e1b83865" providerId="LiveId" clId="{62287B24-8EE3-49E4-9892-D689510FFAFA}" dt="2025-03-07T13:59:14.224" v="8" actId="47"/>
        <pc:sldMkLst>
          <pc:docMk/>
          <pc:sldMk cId="1493641604" sldId="367"/>
        </pc:sldMkLst>
      </pc:sldChg>
      <pc:sldChg chg="del">
        <pc:chgData name="Constance Poitras" userId="24d0b826e1b83865" providerId="LiveId" clId="{62287B24-8EE3-49E4-9892-D689510FFAFA}" dt="2025-03-07T13:59:15.710" v="9" actId="47"/>
        <pc:sldMkLst>
          <pc:docMk/>
          <pc:sldMk cId="1168113739" sldId="369"/>
        </pc:sldMkLst>
      </pc:sldChg>
      <pc:sldChg chg="del">
        <pc:chgData name="Constance Poitras" userId="24d0b826e1b83865" providerId="LiveId" clId="{62287B24-8EE3-49E4-9892-D689510FFAFA}" dt="2025-03-07T13:59:24.956" v="12" actId="47"/>
        <pc:sldMkLst>
          <pc:docMk/>
          <pc:sldMk cId="572959470" sldId="370"/>
        </pc:sldMkLst>
      </pc:sldChg>
      <pc:sldChg chg="del">
        <pc:chgData name="Constance Poitras" userId="24d0b826e1b83865" providerId="LiveId" clId="{62287B24-8EE3-49E4-9892-D689510FFAFA}" dt="2025-03-07T13:59:21.435" v="11" actId="47"/>
        <pc:sldMkLst>
          <pc:docMk/>
          <pc:sldMk cId="325782451" sldId="371"/>
        </pc:sldMkLst>
      </pc:sldChg>
      <pc:sldChg chg="del">
        <pc:chgData name="Constance Poitras" userId="24d0b826e1b83865" providerId="LiveId" clId="{62287B24-8EE3-49E4-9892-D689510FFAFA}" dt="2025-03-07T13:58:52.472" v="1" actId="47"/>
        <pc:sldMkLst>
          <pc:docMk/>
          <pc:sldMk cId="2396888129" sldId="374"/>
        </pc:sldMkLst>
      </pc:sldChg>
      <pc:sldChg chg="del">
        <pc:chgData name="Constance Poitras" userId="24d0b826e1b83865" providerId="LiveId" clId="{62287B24-8EE3-49E4-9892-D689510FFAFA}" dt="2025-03-07T13:58:55.710" v="3" actId="47"/>
        <pc:sldMkLst>
          <pc:docMk/>
          <pc:sldMk cId="3655886262" sldId="375"/>
        </pc:sldMkLst>
      </pc:sldChg>
      <pc:sldChg chg="del">
        <pc:chgData name="Constance Poitras" userId="24d0b826e1b83865" providerId="LiveId" clId="{62287B24-8EE3-49E4-9892-D689510FFAFA}" dt="2025-03-07T13:59:07.607" v="6" actId="47"/>
        <pc:sldMkLst>
          <pc:docMk/>
          <pc:sldMk cId="581814190" sldId="376"/>
        </pc:sldMkLst>
      </pc:sldChg>
      <pc:sldChg chg="del">
        <pc:chgData name="Constance Poitras" userId="24d0b826e1b83865" providerId="LiveId" clId="{62287B24-8EE3-49E4-9892-D689510FFAFA}" dt="2025-03-07T13:59:11.572" v="7" actId="2696"/>
        <pc:sldMkLst>
          <pc:docMk/>
          <pc:sldMk cId="3574504036" sldId="377"/>
        </pc:sldMkLst>
      </pc:sldChg>
      <pc:sldChg chg="del">
        <pc:chgData name="Constance Poitras" userId="24d0b826e1b83865" providerId="LiveId" clId="{62287B24-8EE3-49E4-9892-D689510FFAFA}" dt="2025-03-07T13:59:18.234" v="10" actId="47"/>
        <pc:sldMkLst>
          <pc:docMk/>
          <pc:sldMk cId="1842829218" sldId="378"/>
        </pc:sldMkLst>
      </pc:sldChg>
      <pc:sldChg chg="del">
        <pc:chgData name="Constance Poitras" userId="24d0b826e1b83865" providerId="LiveId" clId="{62287B24-8EE3-49E4-9892-D689510FFAFA}" dt="2025-03-07T13:59:57.434" v="13" actId="47"/>
        <pc:sldMkLst>
          <pc:docMk/>
          <pc:sldMk cId="452019907" sldId="392"/>
        </pc:sldMkLst>
      </pc:sldChg>
      <pc:sldChg chg="del">
        <pc:chgData name="Constance Poitras" userId="24d0b826e1b83865" providerId="LiveId" clId="{62287B24-8EE3-49E4-9892-D689510FFAFA}" dt="2025-03-07T14:00:00.343" v="14" actId="47"/>
        <pc:sldMkLst>
          <pc:docMk/>
          <pc:sldMk cId="2286053003" sldId="393"/>
        </pc:sldMkLst>
      </pc:sldChg>
    </pc:docChg>
  </pc:docChgLst>
  <pc:docChgLst>
    <pc:chgData name="Constance Poitras" userId="24d0b826e1b83865" providerId="LiveId" clId="{C983754D-4C2D-49B3-A833-49D191FFAFA1}"/>
    <pc:docChg chg="modSld modMainMaster">
      <pc:chgData name="Constance Poitras" userId="24d0b826e1b83865" providerId="LiveId" clId="{C983754D-4C2D-49B3-A833-49D191FFAFA1}" dt="2025-03-07T14:06:39.023" v="1"/>
      <pc:docMkLst>
        <pc:docMk/>
      </pc:docMkLst>
      <pc:sldChg chg="setBg">
        <pc:chgData name="Constance Poitras" userId="24d0b826e1b83865" providerId="LiveId" clId="{C983754D-4C2D-49B3-A833-49D191FFAFA1}" dt="2025-03-07T14:06:39.023" v="1"/>
        <pc:sldMkLst>
          <pc:docMk/>
          <pc:sldMk cId="3727853809" sldId="256"/>
        </pc:sldMkLst>
      </pc:sldChg>
      <pc:sldChg chg="setBg">
        <pc:chgData name="Constance Poitras" userId="24d0b826e1b83865" providerId="LiveId" clId="{C983754D-4C2D-49B3-A833-49D191FFAFA1}" dt="2025-03-07T14:06:39.023" v="1"/>
        <pc:sldMkLst>
          <pc:docMk/>
          <pc:sldMk cId="2673527358" sldId="258"/>
        </pc:sldMkLst>
      </pc:sldChg>
      <pc:sldChg chg="setBg">
        <pc:chgData name="Constance Poitras" userId="24d0b826e1b83865" providerId="LiveId" clId="{C983754D-4C2D-49B3-A833-49D191FFAFA1}" dt="2025-03-07T14:06:39.023" v="1"/>
        <pc:sldMkLst>
          <pc:docMk/>
          <pc:sldMk cId="3950310255" sldId="283"/>
        </pc:sldMkLst>
      </pc:sldChg>
      <pc:sldChg chg="setBg">
        <pc:chgData name="Constance Poitras" userId="24d0b826e1b83865" providerId="LiveId" clId="{C983754D-4C2D-49B3-A833-49D191FFAFA1}" dt="2025-03-07T14:06:39.023" v="1"/>
        <pc:sldMkLst>
          <pc:docMk/>
          <pc:sldMk cId="3064088056" sldId="284"/>
        </pc:sldMkLst>
      </pc:sldChg>
      <pc:sldChg chg="setBg">
        <pc:chgData name="Constance Poitras" userId="24d0b826e1b83865" providerId="LiveId" clId="{C983754D-4C2D-49B3-A833-49D191FFAFA1}" dt="2025-03-07T14:06:39.023" v="1"/>
        <pc:sldMkLst>
          <pc:docMk/>
          <pc:sldMk cId="2544815177" sldId="286"/>
        </pc:sldMkLst>
      </pc:sldChg>
      <pc:sldChg chg="setBg">
        <pc:chgData name="Constance Poitras" userId="24d0b826e1b83865" providerId="LiveId" clId="{C983754D-4C2D-49B3-A833-49D191FFAFA1}" dt="2025-03-07T14:06:39.023" v="1"/>
        <pc:sldMkLst>
          <pc:docMk/>
          <pc:sldMk cId="3537267683" sldId="288"/>
        </pc:sldMkLst>
      </pc:sldChg>
      <pc:sldChg chg="setBg">
        <pc:chgData name="Constance Poitras" userId="24d0b826e1b83865" providerId="LiveId" clId="{C983754D-4C2D-49B3-A833-49D191FFAFA1}" dt="2025-03-07T14:06:39.023" v="1"/>
        <pc:sldMkLst>
          <pc:docMk/>
          <pc:sldMk cId="693147093" sldId="293"/>
        </pc:sldMkLst>
      </pc:sldChg>
      <pc:sldChg chg="setBg">
        <pc:chgData name="Constance Poitras" userId="24d0b826e1b83865" providerId="LiveId" clId="{C983754D-4C2D-49B3-A833-49D191FFAFA1}" dt="2025-03-07T14:06:39.023" v="1"/>
        <pc:sldMkLst>
          <pc:docMk/>
          <pc:sldMk cId="1750104131" sldId="296"/>
        </pc:sldMkLst>
      </pc:sldChg>
      <pc:sldChg chg="setBg">
        <pc:chgData name="Constance Poitras" userId="24d0b826e1b83865" providerId="LiveId" clId="{C983754D-4C2D-49B3-A833-49D191FFAFA1}" dt="2025-03-07T14:06:39.023" v="1"/>
        <pc:sldMkLst>
          <pc:docMk/>
          <pc:sldMk cId="4206981353" sldId="323"/>
        </pc:sldMkLst>
      </pc:sldChg>
      <pc:sldChg chg="setBg">
        <pc:chgData name="Constance Poitras" userId="24d0b826e1b83865" providerId="LiveId" clId="{C983754D-4C2D-49B3-A833-49D191FFAFA1}" dt="2025-03-07T14:06:39.023" v="1"/>
        <pc:sldMkLst>
          <pc:docMk/>
          <pc:sldMk cId="3801212475" sldId="324"/>
        </pc:sldMkLst>
      </pc:sldChg>
      <pc:sldChg chg="setBg">
        <pc:chgData name="Constance Poitras" userId="24d0b826e1b83865" providerId="LiveId" clId="{C983754D-4C2D-49B3-A833-49D191FFAFA1}" dt="2025-03-07T14:06:39.023" v="1"/>
        <pc:sldMkLst>
          <pc:docMk/>
          <pc:sldMk cId="3284832268" sldId="325"/>
        </pc:sldMkLst>
      </pc:sldChg>
      <pc:sldChg chg="setBg">
        <pc:chgData name="Constance Poitras" userId="24d0b826e1b83865" providerId="LiveId" clId="{C983754D-4C2D-49B3-A833-49D191FFAFA1}" dt="2025-03-07T14:06:39.023" v="1"/>
        <pc:sldMkLst>
          <pc:docMk/>
          <pc:sldMk cId="3136163151" sldId="334"/>
        </pc:sldMkLst>
      </pc:sldChg>
      <pc:sldChg chg="setBg">
        <pc:chgData name="Constance Poitras" userId="24d0b826e1b83865" providerId="LiveId" clId="{C983754D-4C2D-49B3-A833-49D191FFAFA1}" dt="2025-03-07T14:06:39.023" v="1"/>
        <pc:sldMkLst>
          <pc:docMk/>
          <pc:sldMk cId="3903960021" sldId="335"/>
        </pc:sldMkLst>
      </pc:sldChg>
      <pc:sldChg chg="setBg">
        <pc:chgData name="Constance Poitras" userId="24d0b826e1b83865" providerId="LiveId" clId="{C983754D-4C2D-49B3-A833-49D191FFAFA1}" dt="2025-03-07T14:06:39.023" v="1"/>
        <pc:sldMkLst>
          <pc:docMk/>
          <pc:sldMk cId="4106148290" sldId="336"/>
        </pc:sldMkLst>
      </pc:sldChg>
      <pc:sldChg chg="setBg">
        <pc:chgData name="Constance Poitras" userId="24d0b826e1b83865" providerId="LiveId" clId="{C983754D-4C2D-49B3-A833-49D191FFAFA1}" dt="2025-03-07T14:06:39.023" v="1"/>
        <pc:sldMkLst>
          <pc:docMk/>
          <pc:sldMk cId="1092746465" sldId="337"/>
        </pc:sldMkLst>
      </pc:sldChg>
      <pc:sldChg chg="setBg">
        <pc:chgData name="Constance Poitras" userId="24d0b826e1b83865" providerId="LiveId" clId="{C983754D-4C2D-49B3-A833-49D191FFAFA1}" dt="2025-03-07T14:06:39.023" v="1"/>
        <pc:sldMkLst>
          <pc:docMk/>
          <pc:sldMk cId="1036207542" sldId="338"/>
        </pc:sldMkLst>
      </pc:sldChg>
      <pc:sldChg chg="setBg">
        <pc:chgData name="Constance Poitras" userId="24d0b826e1b83865" providerId="LiveId" clId="{C983754D-4C2D-49B3-A833-49D191FFAFA1}" dt="2025-03-07T14:06:39.023" v="1"/>
        <pc:sldMkLst>
          <pc:docMk/>
          <pc:sldMk cId="3893404429" sldId="339"/>
        </pc:sldMkLst>
      </pc:sldChg>
      <pc:sldChg chg="setBg">
        <pc:chgData name="Constance Poitras" userId="24d0b826e1b83865" providerId="LiveId" clId="{C983754D-4C2D-49B3-A833-49D191FFAFA1}" dt="2025-03-07T14:06:39.023" v="1"/>
        <pc:sldMkLst>
          <pc:docMk/>
          <pc:sldMk cId="656306050" sldId="340"/>
        </pc:sldMkLst>
      </pc:sldChg>
      <pc:sldChg chg="setBg">
        <pc:chgData name="Constance Poitras" userId="24d0b826e1b83865" providerId="LiveId" clId="{C983754D-4C2D-49B3-A833-49D191FFAFA1}" dt="2025-03-07T14:06:39.023" v="1"/>
        <pc:sldMkLst>
          <pc:docMk/>
          <pc:sldMk cId="354885771" sldId="341"/>
        </pc:sldMkLst>
      </pc:sldChg>
      <pc:sldChg chg="setBg">
        <pc:chgData name="Constance Poitras" userId="24d0b826e1b83865" providerId="LiveId" clId="{C983754D-4C2D-49B3-A833-49D191FFAFA1}" dt="2025-03-07T14:06:39.023" v="1"/>
        <pc:sldMkLst>
          <pc:docMk/>
          <pc:sldMk cId="2874114548" sldId="342"/>
        </pc:sldMkLst>
      </pc:sldChg>
      <pc:sldChg chg="setBg">
        <pc:chgData name="Constance Poitras" userId="24d0b826e1b83865" providerId="LiveId" clId="{C983754D-4C2D-49B3-A833-49D191FFAFA1}" dt="2025-03-07T14:06:39.023" v="1"/>
        <pc:sldMkLst>
          <pc:docMk/>
          <pc:sldMk cId="3384230189" sldId="343"/>
        </pc:sldMkLst>
      </pc:sldChg>
      <pc:sldChg chg="setBg">
        <pc:chgData name="Constance Poitras" userId="24d0b826e1b83865" providerId="LiveId" clId="{C983754D-4C2D-49B3-A833-49D191FFAFA1}" dt="2025-03-07T14:06:39.023" v="1"/>
        <pc:sldMkLst>
          <pc:docMk/>
          <pc:sldMk cId="2877678513" sldId="344"/>
        </pc:sldMkLst>
      </pc:sldChg>
      <pc:sldChg chg="setBg">
        <pc:chgData name="Constance Poitras" userId="24d0b826e1b83865" providerId="LiveId" clId="{C983754D-4C2D-49B3-A833-49D191FFAFA1}" dt="2025-03-07T14:06:39.023" v="1"/>
        <pc:sldMkLst>
          <pc:docMk/>
          <pc:sldMk cId="696934966" sldId="345"/>
        </pc:sldMkLst>
      </pc:sldChg>
      <pc:sldChg chg="setBg">
        <pc:chgData name="Constance Poitras" userId="24d0b826e1b83865" providerId="LiveId" clId="{C983754D-4C2D-49B3-A833-49D191FFAFA1}" dt="2025-03-07T14:06:39.023" v="1"/>
        <pc:sldMkLst>
          <pc:docMk/>
          <pc:sldMk cId="67598648" sldId="346"/>
        </pc:sldMkLst>
      </pc:sldChg>
      <pc:sldChg chg="setBg">
        <pc:chgData name="Constance Poitras" userId="24d0b826e1b83865" providerId="LiveId" clId="{C983754D-4C2D-49B3-A833-49D191FFAFA1}" dt="2025-03-07T14:06:39.023" v="1"/>
        <pc:sldMkLst>
          <pc:docMk/>
          <pc:sldMk cId="2466137684" sldId="347"/>
        </pc:sldMkLst>
      </pc:sldChg>
      <pc:sldChg chg="setBg">
        <pc:chgData name="Constance Poitras" userId="24d0b826e1b83865" providerId="LiveId" clId="{C983754D-4C2D-49B3-A833-49D191FFAFA1}" dt="2025-03-07T14:06:39.023" v="1"/>
        <pc:sldMkLst>
          <pc:docMk/>
          <pc:sldMk cId="1406035943" sldId="348"/>
        </pc:sldMkLst>
      </pc:sldChg>
      <pc:sldChg chg="setBg">
        <pc:chgData name="Constance Poitras" userId="24d0b826e1b83865" providerId="LiveId" clId="{C983754D-4C2D-49B3-A833-49D191FFAFA1}" dt="2025-03-07T14:06:39.023" v="1"/>
        <pc:sldMkLst>
          <pc:docMk/>
          <pc:sldMk cId="71059269" sldId="349"/>
        </pc:sldMkLst>
      </pc:sldChg>
      <pc:sldChg chg="setBg">
        <pc:chgData name="Constance Poitras" userId="24d0b826e1b83865" providerId="LiveId" clId="{C983754D-4C2D-49B3-A833-49D191FFAFA1}" dt="2025-03-07T14:06:39.023" v="1"/>
        <pc:sldMkLst>
          <pc:docMk/>
          <pc:sldMk cId="528390412" sldId="350"/>
        </pc:sldMkLst>
      </pc:sldChg>
      <pc:sldChg chg="setBg">
        <pc:chgData name="Constance Poitras" userId="24d0b826e1b83865" providerId="LiveId" clId="{C983754D-4C2D-49B3-A833-49D191FFAFA1}" dt="2025-03-07T14:06:39.023" v="1"/>
        <pc:sldMkLst>
          <pc:docMk/>
          <pc:sldMk cId="3510464101" sldId="351"/>
        </pc:sldMkLst>
      </pc:sldChg>
      <pc:sldChg chg="setBg">
        <pc:chgData name="Constance Poitras" userId="24d0b826e1b83865" providerId="LiveId" clId="{C983754D-4C2D-49B3-A833-49D191FFAFA1}" dt="2025-03-07T14:06:39.023" v="1"/>
        <pc:sldMkLst>
          <pc:docMk/>
          <pc:sldMk cId="2458266255" sldId="352"/>
        </pc:sldMkLst>
      </pc:sldChg>
      <pc:sldChg chg="setBg">
        <pc:chgData name="Constance Poitras" userId="24d0b826e1b83865" providerId="LiveId" clId="{C983754D-4C2D-49B3-A833-49D191FFAFA1}" dt="2025-03-07T14:06:39.023" v="1"/>
        <pc:sldMkLst>
          <pc:docMk/>
          <pc:sldMk cId="1433901675" sldId="353"/>
        </pc:sldMkLst>
      </pc:sldChg>
      <pc:sldChg chg="setBg">
        <pc:chgData name="Constance Poitras" userId="24d0b826e1b83865" providerId="LiveId" clId="{C983754D-4C2D-49B3-A833-49D191FFAFA1}" dt="2025-03-07T14:06:39.023" v="1"/>
        <pc:sldMkLst>
          <pc:docMk/>
          <pc:sldMk cId="2651507711" sldId="354"/>
        </pc:sldMkLst>
      </pc:sldChg>
      <pc:sldChg chg="setBg">
        <pc:chgData name="Constance Poitras" userId="24d0b826e1b83865" providerId="LiveId" clId="{C983754D-4C2D-49B3-A833-49D191FFAFA1}" dt="2025-03-07T14:06:39.023" v="1"/>
        <pc:sldMkLst>
          <pc:docMk/>
          <pc:sldMk cId="628862881" sldId="355"/>
        </pc:sldMkLst>
      </pc:sldChg>
      <pc:sldChg chg="setBg">
        <pc:chgData name="Constance Poitras" userId="24d0b826e1b83865" providerId="LiveId" clId="{C983754D-4C2D-49B3-A833-49D191FFAFA1}" dt="2025-03-07T14:06:39.023" v="1"/>
        <pc:sldMkLst>
          <pc:docMk/>
          <pc:sldMk cId="1795940001" sldId="357"/>
        </pc:sldMkLst>
      </pc:sldChg>
      <pc:sldChg chg="setBg">
        <pc:chgData name="Constance Poitras" userId="24d0b826e1b83865" providerId="LiveId" clId="{C983754D-4C2D-49B3-A833-49D191FFAFA1}" dt="2025-03-07T14:06:39.023" v="1"/>
        <pc:sldMkLst>
          <pc:docMk/>
          <pc:sldMk cId="1277667651" sldId="358"/>
        </pc:sldMkLst>
      </pc:sldChg>
      <pc:sldChg chg="setBg">
        <pc:chgData name="Constance Poitras" userId="24d0b826e1b83865" providerId="LiveId" clId="{C983754D-4C2D-49B3-A833-49D191FFAFA1}" dt="2025-03-07T14:06:39.023" v="1"/>
        <pc:sldMkLst>
          <pc:docMk/>
          <pc:sldMk cId="3203315033" sldId="360"/>
        </pc:sldMkLst>
      </pc:sldChg>
      <pc:sldChg chg="setBg">
        <pc:chgData name="Constance Poitras" userId="24d0b826e1b83865" providerId="LiveId" clId="{C983754D-4C2D-49B3-A833-49D191FFAFA1}" dt="2025-03-07T14:06:39.023" v="1"/>
        <pc:sldMkLst>
          <pc:docMk/>
          <pc:sldMk cId="2479436062" sldId="361"/>
        </pc:sldMkLst>
      </pc:sldChg>
      <pc:sldChg chg="setBg">
        <pc:chgData name="Constance Poitras" userId="24d0b826e1b83865" providerId="LiveId" clId="{C983754D-4C2D-49B3-A833-49D191FFAFA1}" dt="2025-03-07T14:06:39.023" v="1"/>
        <pc:sldMkLst>
          <pc:docMk/>
          <pc:sldMk cId="4089208089" sldId="362"/>
        </pc:sldMkLst>
      </pc:sldChg>
      <pc:sldChg chg="setBg">
        <pc:chgData name="Constance Poitras" userId="24d0b826e1b83865" providerId="LiveId" clId="{C983754D-4C2D-49B3-A833-49D191FFAFA1}" dt="2025-03-07T14:06:39.023" v="1"/>
        <pc:sldMkLst>
          <pc:docMk/>
          <pc:sldMk cId="1670756962" sldId="368"/>
        </pc:sldMkLst>
      </pc:sldChg>
      <pc:sldChg chg="setBg">
        <pc:chgData name="Constance Poitras" userId="24d0b826e1b83865" providerId="LiveId" clId="{C983754D-4C2D-49B3-A833-49D191FFAFA1}" dt="2025-03-07T14:06:39.023" v="1"/>
        <pc:sldMkLst>
          <pc:docMk/>
          <pc:sldMk cId="2683555830" sldId="372"/>
        </pc:sldMkLst>
      </pc:sldChg>
      <pc:sldChg chg="setBg">
        <pc:chgData name="Constance Poitras" userId="24d0b826e1b83865" providerId="LiveId" clId="{C983754D-4C2D-49B3-A833-49D191FFAFA1}" dt="2025-03-07T14:06:39.023" v="1"/>
        <pc:sldMkLst>
          <pc:docMk/>
          <pc:sldMk cId="629177750" sldId="373"/>
        </pc:sldMkLst>
      </pc:sldChg>
      <pc:sldChg chg="setBg">
        <pc:chgData name="Constance Poitras" userId="24d0b826e1b83865" providerId="LiveId" clId="{C983754D-4C2D-49B3-A833-49D191FFAFA1}" dt="2025-03-07T14:06:39.023" v="1"/>
        <pc:sldMkLst>
          <pc:docMk/>
          <pc:sldMk cId="3996532554" sldId="379"/>
        </pc:sldMkLst>
      </pc:sldChg>
      <pc:sldChg chg="setBg">
        <pc:chgData name="Constance Poitras" userId="24d0b826e1b83865" providerId="LiveId" clId="{C983754D-4C2D-49B3-A833-49D191FFAFA1}" dt="2025-03-07T14:06:39.023" v="1"/>
        <pc:sldMkLst>
          <pc:docMk/>
          <pc:sldMk cId="1172951379" sldId="380"/>
        </pc:sldMkLst>
      </pc:sldChg>
      <pc:sldChg chg="setBg">
        <pc:chgData name="Constance Poitras" userId="24d0b826e1b83865" providerId="LiveId" clId="{C983754D-4C2D-49B3-A833-49D191FFAFA1}" dt="2025-03-07T14:06:39.023" v="1"/>
        <pc:sldMkLst>
          <pc:docMk/>
          <pc:sldMk cId="515330030" sldId="381"/>
        </pc:sldMkLst>
      </pc:sldChg>
      <pc:sldChg chg="setBg">
        <pc:chgData name="Constance Poitras" userId="24d0b826e1b83865" providerId="LiveId" clId="{C983754D-4C2D-49B3-A833-49D191FFAFA1}" dt="2025-03-07T14:06:39.023" v="1"/>
        <pc:sldMkLst>
          <pc:docMk/>
          <pc:sldMk cId="2179109295" sldId="382"/>
        </pc:sldMkLst>
      </pc:sldChg>
      <pc:sldChg chg="setBg">
        <pc:chgData name="Constance Poitras" userId="24d0b826e1b83865" providerId="LiveId" clId="{C983754D-4C2D-49B3-A833-49D191FFAFA1}" dt="2025-03-07T14:06:39.023" v="1"/>
        <pc:sldMkLst>
          <pc:docMk/>
          <pc:sldMk cId="360067527" sldId="383"/>
        </pc:sldMkLst>
      </pc:sldChg>
      <pc:sldChg chg="setBg">
        <pc:chgData name="Constance Poitras" userId="24d0b826e1b83865" providerId="LiveId" clId="{C983754D-4C2D-49B3-A833-49D191FFAFA1}" dt="2025-03-07T14:06:39.023" v="1"/>
        <pc:sldMkLst>
          <pc:docMk/>
          <pc:sldMk cId="3365484637" sldId="384"/>
        </pc:sldMkLst>
      </pc:sldChg>
      <pc:sldChg chg="setBg">
        <pc:chgData name="Constance Poitras" userId="24d0b826e1b83865" providerId="LiveId" clId="{C983754D-4C2D-49B3-A833-49D191FFAFA1}" dt="2025-03-07T14:06:39.023" v="1"/>
        <pc:sldMkLst>
          <pc:docMk/>
          <pc:sldMk cId="3930064294" sldId="385"/>
        </pc:sldMkLst>
      </pc:sldChg>
      <pc:sldChg chg="setBg">
        <pc:chgData name="Constance Poitras" userId="24d0b826e1b83865" providerId="LiveId" clId="{C983754D-4C2D-49B3-A833-49D191FFAFA1}" dt="2025-03-07T14:06:39.023" v="1"/>
        <pc:sldMkLst>
          <pc:docMk/>
          <pc:sldMk cId="3089041908" sldId="386"/>
        </pc:sldMkLst>
      </pc:sldChg>
      <pc:sldChg chg="setBg">
        <pc:chgData name="Constance Poitras" userId="24d0b826e1b83865" providerId="LiveId" clId="{C983754D-4C2D-49B3-A833-49D191FFAFA1}" dt="2025-03-07T14:06:39.023" v="1"/>
        <pc:sldMkLst>
          <pc:docMk/>
          <pc:sldMk cId="220225928" sldId="387"/>
        </pc:sldMkLst>
      </pc:sldChg>
      <pc:sldChg chg="setBg">
        <pc:chgData name="Constance Poitras" userId="24d0b826e1b83865" providerId="LiveId" clId="{C983754D-4C2D-49B3-A833-49D191FFAFA1}" dt="2025-03-07T14:06:39.023" v="1"/>
        <pc:sldMkLst>
          <pc:docMk/>
          <pc:sldMk cId="3161880223" sldId="388"/>
        </pc:sldMkLst>
      </pc:sldChg>
      <pc:sldChg chg="setBg">
        <pc:chgData name="Constance Poitras" userId="24d0b826e1b83865" providerId="LiveId" clId="{C983754D-4C2D-49B3-A833-49D191FFAFA1}" dt="2025-03-07T14:06:39.023" v="1"/>
        <pc:sldMkLst>
          <pc:docMk/>
          <pc:sldMk cId="3705181266" sldId="389"/>
        </pc:sldMkLst>
      </pc:sldChg>
      <pc:sldChg chg="setBg">
        <pc:chgData name="Constance Poitras" userId="24d0b826e1b83865" providerId="LiveId" clId="{C983754D-4C2D-49B3-A833-49D191FFAFA1}" dt="2025-03-07T14:06:39.023" v="1"/>
        <pc:sldMkLst>
          <pc:docMk/>
          <pc:sldMk cId="3778011775" sldId="390"/>
        </pc:sldMkLst>
      </pc:sldChg>
      <pc:sldChg chg="setBg">
        <pc:chgData name="Constance Poitras" userId="24d0b826e1b83865" providerId="LiveId" clId="{C983754D-4C2D-49B3-A833-49D191FFAFA1}" dt="2025-03-07T14:06:39.023" v="1"/>
        <pc:sldMkLst>
          <pc:docMk/>
          <pc:sldMk cId="4250458091" sldId="391"/>
        </pc:sldMkLst>
      </pc:sldChg>
      <pc:sldMasterChg chg="setBg modSldLayout">
        <pc:chgData name="Constance Poitras" userId="24d0b826e1b83865" providerId="LiveId" clId="{C983754D-4C2D-49B3-A833-49D191FFAFA1}" dt="2025-03-07T14:06:39.023" v="1"/>
        <pc:sldMasterMkLst>
          <pc:docMk/>
          <pc:sldMasterMk cId="2916344313" sldId="2147483648"/>
        </pc:sldMasterMkLst>
        <pc:sldLayoutChg chg="setBg">
          <pc:chgData name="Constance Poitras" userId="24d0b826e1b83865" providerId="LiveId" clId="{C983754D-4C2D-49B3-A833-49D191FFAFA1}" dt="2025-03-07T14:06:39.023" v="1"/>
          <pc:sldLayoutMkLst>
            <pc:docMk/>
            <pc:sldMasterMk cId="2916344313" sldId="2147483648"/>
            <pc:sldLayoutMk cId="3798836166" sldId="2147483649"/>
          </pc:sldLayoutMkLst>
        </pc:sldLayoutChg>
        <pc:sldLayoutChg chg="setBg">
          <pc:chgData name="Constance Poitras" userId="24d0b826e1b83865" providerId="LiveId" clId="{C983754D-4C2D-49B3-A833-49D191FFAFA1}" dt="2025-03-07T14:06:39.023" v="1"/>
          <pc:sldLayoutMkLst>
            <pc:docMk/>
            <pc:sldMasterMk cId="2916344313" sldId="2147483648"/>
            <pc:sldLayoutMk cId="2357714921" sldId="2147483650"/>
          </pc:sldLayoutMkLst>
        </pc:sldLayoutChg>
        <pc:sldLayoutChg chg="setBg">
          <pc:chgData name="Constance Poitras" userId="24d0b826e1b83865" providerId="LiveId" clId="{C983754D-4C2D-49B3-A833-49D191FFAFA1}" dt="2025-03-07T14:06:39.023" v="1"/>
          <pc:sldLayoutMkLst>
            <pc:docMk/>
            <pc:sldMasterMk cId="2916344313" sldId="2147483648"/>
            <pc:sldLayoutMk cId="922040594" sldId="2147483651"/>
          </pc:sldLayoutMkLst>
        </pc:sldLayoutChg>
        <pc:sldLayoutChg chg="setBg">
          <pc:chgData name="Constance Poitras" userId="24d0b826e1b83865" providerId="LiveId" clId="{C983754D-4C2D-49B3-A833-49D191FFAFA1}" dt="2025-03-07T14:06:39.023" v="1"/>
          <pc:sldLayoutMkLst>
            <pc:docMk/>
            <pc:sldMasterMk cId="2916344313" sldId="2147483648"/>
            <pc:sldLayoutMk cId="4093060495" sldId="2147483652"/>
          </pc:sldLayoutMkLst>
        </pc:sldLayoutChg>
        <pc:sldLayoutChg chg="setBg">
          <pc:chgData name="Constance Poitras" userId="24d0b826e1b83865" providerId="LiveId" clId="{C983754D-4C2D-49B3-A833-49D191FFAFA1}" dt="2025-03-07T14:06:39.023" v="1"/>
          <pc:sldLayoutMkLst>
            <pc:docMk/>
            <pc:sldMasterMk cId="2916344313" sldId="2147483648"/>
            <pc:sldLayoutMk cId="1459268482" sldId="2147483653"/>
          </pc:sldLayoutMkLst>
        </pc:sldLayoutChg>
        <pc:sldLayoutChg chg="setBg">
          <pc:chgData name="Constance Poitras" userId="24d0b826e1b83865" providerId="LiveId" clId="{C983754D-4C2D-49B3-A833-49D191FFAFA1}" dt="2025-03-07T14:06:39.023" v="1"/>
          <pc:sldLayoutMkLst>
            <pc:docMk/>
            <pc:sldMasterMk cId="2916344313" sldId="2147483648"/>
            <pc:sldLayoutMk cId="1055257892" sldId="2147483654"/>
          </pc:sldLayoutMkLst>
        </pc:sldLayoutChg>
        <pc:sldLayoutChg chg="setBg">
          <pc:chgData name="Constance Poitras" userId="24d0b826e1b83865" providerId="LiveId" clId="{C983754D-4C2D-49B3-A833-49D191FFAFA1}" dt="2025-03-07T14:06:39.023" v="1"/>
          <pc:sldLayoutMkLst>
            <pc:docMk/>
            <pc:sldMasterMk cId="2916344313" sldId="2147483648"/>
            <pc:sldLayoutMk cId="2206517528" sldId="2147483655"/>
          </pc:sldLayoutMkLst>
        </pc:sldLayoutChg>
        <pc:sldLayoutChg chg="setBg">
          <pc:chgData name="Constance Poitras" userId="24d0b826e1b83865" providerId="LiveId" clId="{C983754D-4C2D-49B3-A833-49D191FFAFA1}" dt="2025-03-07T14:06:39.023" v="1"/>
          <pc:sldLayoutMkLst>
            <pc:docMk/>
            <pc:sldMasterMk cId="2916344313" sldId="2147483648"/>
            <pc:sldLayoutMk cId="3296984884" sldId="2147483656"/>
          </pc:sldLayoutMkLst>
        </pc:sldLayoutChg>
        <pc:sldLayoutChg chg="setBg">
          <pc:chgData name="Constance Poitras" userId="24d0b826e1b83865" providerId="LiveId" clId="{C983754D-4C2D-49B3-A833-49D191FFAFA1}" dt="2025-03-07T14:06:39.023" v="1"/>
          <pc:sldLayoutMkLst>
            <pc:docMk/>
            <pc:sldMasterMk cId="2916344313" sldId="2147483648"/>
            <pc:sldLayoutMk cId="2412851440" sldId="2147483657"/>
          </pc:sldLayoutMkLst>
        </pc:sldLayoutChg>
        <pc:sldLayoutChg chg="setBg">
          <pc:chgData name="Constance Poitras" userId="24d0b826e1b83865" providerId="LiveId" clId="{C983754D-4C2D-49B3-A833-49D191FFAFA1}" dt="2025-03-07T14:06:39.023" v="1"/>
          <pc:sldLayoutMkLst>
            <pc:docMk/>
            <pc:sldMasterMk cId="2916344313" sldId="2147483648"/>
            <pc:sldLayoutMk cId="925746883" sldId="2147483658"/>
          </pc:sldLayoutMkLst>
        </pc:sldLayoutChg>
        <pc:sldLayoutChg chg="setBg">
          <pc:chgData name="Constance Poitras" userId="24d0b826e1b83865" providerId="LiveId" clId="{C983754D-4C2D-49B3-A833-49D191FFAFA1}" dt="2025-03-07T14:06:39.023" v="1"/>
          <pc:sldLayoutMkLst>
            <pc:docMk/>
            <pc:sldMasterMk cId="2916344313" sldId="2147483648"/>
            <pc:sldLayoutMk cId="71780688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2025-03-07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7D90246-2DBA-4C52-A459-E7BE026B3AA5}" type="slidenum">
              <a:rPr lang="fr-CA" smtClean="0"/>
              <a:t>8</a:t>
            </a:fld>
            <a:endParaRPr lang="fr-CA"/>
          </a:p>
        </p:txBody>
      </p:sp>
    </p:spTree>
    <p:extLst>
      <p:ext uri="{BB962C8B-B14F-4D97-AF65-F5344CB8AC3E}">
        <p14:creationId xmlns:p14="http://schemas.microsoft.com/office/powerpoint/2010/main" val="113785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6EBF-A54C-9C72-CF13-E7C45408F1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C17ED8-5056-6435-5564-14D2CE1F9F9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235E05-0425-5223-30EF-BEC8B76120ED}"/>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C0385644-8DA1-1E62-ACAA-A8B19F8E3D19}"/>
              </a:ext>
            </a:extLst>
          </p:cNvPr>
          <p:cNvSpPr>
            <a:spLocks noGrp="1"/>
          </p:cNvSpPr>
          <p:nvPr>
            <p:ph type="sldNum" sz="quarter" idx="5"/>
          </p:nvPr>
        </p:nvSpPr>
        <p:spPr/>
        <p:txBody>
          <a:bodyPr/>
          <a:lstStyle/>
          <a:p>
            <a:fld id="{87D90246-2DBA-4C52-A459-E7BE026B3AA5}" type="slidenum">
              <a:rPr lang="fr-CA" smtClean="0"/>
              <a:t>9</a:t>
            </a:fld>
            <a:endParaRPr lang="fr-CA"/>
          </a:p>
        </p:txBody>
      </p:sp>
    </p:spTree>
    <p:extLst>
      <p:ext uri="{BB962C8B-B14F-4D97-AF65-F5344CB8AC3E}">
        <p14:creationId xmlns:p14="http://schemas.microsoft.com/office/powerpoint/2010/main" val="154717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7D90246-2DBA-4C52-A459-E7BE026B3AA5}" type="slidenum">
              <a:rPr lang="fr-CA" smtClean="0"/>
              <a:t>26</a:t>
            </a:fld>
            <a:endParaRPr lang="fr-CA"/>
          </a:p>
        </p:txBody>
      </p:sp>
    </p:spTree>
    <p:extLst>
      <p:ext uri="{BB962C8B-B14F-4D97-AF65-F5344CB8AC3E}">
        <p14:creationId xmlns:p14="http://schemas.microsoft.com/office/powerpoint/2010/main" val="246864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2025-03-07</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2025-03-07</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2025-03-07</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2025-03-07</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2025-03-07</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2025-03-07</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2025-03-07</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2025-03-07</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2025-03-07</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2025-03-07</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2025-03-07</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8627"/>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2025-03-07</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xcelcharts.com/change-bad-charts-in-the-wikipedi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numerique.banq.qc.ca/patrimoine/details/52327/4745473"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9 – 12 mars 2025</a:t>
            </a:r>
          </a:p>
          <a:p>
            <a:endParaRPr lang="fr-CA" dirty="0"/>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D1D71-DF68-9766-B94F-4BDD5BC188C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338B4B3-4824-BCE0-3AFD-97AFCE34AC32}"/>
              </a:ext>
            </a:extLst>
          </p:cNvPr>
          <p:cNvSpPr>
            <a:spLocks noGrp="1"/>
          </p:cNvSpPr>
          <p:nvPr>
            <p:ph type="title"/>
          </p:nvPr>
        </p:nvSpPr>
        <p:spPr/>
        <p:txBody>
          <a:bodyPr/>
          <a:lstStyle/>
          <a:p>
            <a:r>
              <a:rPr lang="fr-CA" dirty="0"/>
              <a:t>3. Le vocabulaire de l’analyse statistique</a:t>
            </a:r>
          </a:p>
        </p:txBody>
      </p:sp>
      <p:sp>
        <p:nvSpPr>
          <p:cNvPr id="7" name="Espace réservé du texte 6">
            <a:extLst>
              <a:ext uri="{FF2B5EF4-FFF2-40B4-BE49-F238E27FC236}">
                <a16:creationId xmlns:a16="http://schemas.microsoft.com/office/drawing/2014/main" id="{33FB4491-7BF8-F46B-1163-C789F0CE38A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732E2E1-A3AF-0158-B683-EE43F1A76D68}"/>
              </a:ext>
            </a:extLst>
          </p:cNvPr>
          <p:cNvSpPr>
            <a:spLocks noGrp="1"/>
          </p:cNvSpPr>
          <p:nvPr>
            <p:ph type="sldNum" sz="quarter" idx="12"/>
          </p:nvPr>
        </p:nvSpPr>
        <p:spPr/>
        <p:txBody>
          <a:bodyPr/>
          <a:lstStyle/>
          <a:p>
            <a:fld id="{BC8B4FB7-AB8A-41EC-A5E3-0904986CC267}" type="slidenum">
              <a:rPr lang="fr-CA" smtClean="0"/>
              <a:t>10</a:t>
            </a:fld>
            <a:endParaRPr lang="fr-CA"/>
          </a:p>
        </p:txBody>
      </p:sp>
    </p:spTree>
    <p:extLst>
      <p:ext uri="{BB962C8B-B14F-4D97-AF65-F5344CB8AC3E}">
        <p14:creationId xmlns:p14="http://schemas.microsoft.com/office/powerpoint/2010/main" val="306408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85D9-5DB7-20D5-74CF-61D6524A0B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5DDD6F-4C10-2D3B-6696-9B235A007803}"/>
              </a:ext>
            </a:extLst>
          </p:cNvPr>
          <p:cNvSpPr>
            <a:spLocks noGrp="1"/>
          </p:cNvSpPr>
          <p:nvPr>
            <p:ph type="title"/>
          </p:nvPr>
        </p:nvSpPr>
        <p:spPr/>
        <p:txBody>
          <a:bodyPr/>
          <a:lstStyle/>
          <a:p>
            <a:r>
              <a:rPr lang="fr-CA" dirty="0"/>
              <a:t>Vocabulaire (1/2)</a:t>
            </a:r>
          </a:p>
        </p:txBody>
      </p:sp>
      <p:sp>
        <p:nvSpPr>
          <p:cNvPr id="4" name="Espace réservé du numéro de diapositive 3">
            <a:extLst>
              <a:ext uri="{FF2B5EF4-FFF2-40B4-BE49-F238E27FC236}">
                <a16:creationId xmlns:a16="http://schemas.microsoft.com/office/drawing/2014/main" id="{6832DB28-EE3B-531E-1A18-8E8EDDBED2DF}"/>
              </a:ext>
            </a:extLst>
          </p:cNvPr>
          <p:cNvSpPr>
            <a:spLocks noGrp="1"/>
          </p:cNvSpPr>
          <p:nvPr>
            <p:ph type="sldNum" sz="quarter" idx="12"/>
          </p:nvPr>
        </p:nvSpPr>
        <p:spPr/>
        <p:txBody>
          <a:bodyPr/>
          <a:lstStyle/>
          <a:p>
            <a:fld id="{BC8B4FB7-AB8A-41EC-A5E3-0904986CC267}" type="slidenum">
              <a:rPr lang="fr-CA" smtClean="0"/>
              <a:t>11</a:t>
            </a:fld>
            <a:endParaRPr lang="fr-CA"/>
          </a:p>
        </p:txBody>
      </p:sp>
      <p:sp>
        <p:nvSpPr>
          <p:cNvPr id="6" name="Espace réservé du contenu 5">
            <a:extLst>
              <a:ext uri="{FF2B5EF4-FFF2-40B4-BE49-F238E27FC236}">
                <a16:creationId xmlns:a16="http://schemas.microsoft.com/office/drawing/2014/main" id="{DA87D917-F8F9-4705-E8CE-391E851FBDCD}"/>
              </a:ext>
            </a:extLst>
          </p:cNvPr>
          <p:cNvSpPr>
            <a:spLocks noGrp="1"/>
          </p:cNvSpPr>
          <p:nvPr>
            <p:ph idx="1"/>
          </p:nvPr>
        </p:nvSpPr>
        <p:spPr>
          <a:xfrm>
            <a:off x="475488" y="1825625"/>
            <a:ext cx="11256264" cy="4351338"/>
          </a:xfrm>
        </p:spPr>
        <p:txBody>
          <a:bodyPr anchor="ctr">
            <a:normAutofit/>
          </a:bodyPr>
          <a:lstStyle/>
          <a:p>
            <a:pPr marL="0" indent="0">
              <a:buNone/>
            </a:pPr>
            <a:r>
              <a:rPr lang="fr-CA" b="1" dirty="0">
                <a:solidFill>
                  <a:srgbClr val="223042"/>
                </a:solidFill>
                <a:effectLst/>
              </a:rPr>
              <a:t>Population: </a:t>
            </a:r>
            <a:r>
              <a:rPr lang="fr-CA" dirty="0">
                <a:solidFill>
                  <a:srgbClr val="223042"/>
                </a:solidFill>
                <a:effectLst/>
              </a:rPr>
              <a:t>collection d’éléments partageant des caractéristiques communes (individus, organisations, événements, etc.)</a:t>
            </a:r>
          </a:p>
          <a:p>
            <a:pPr marL="0" indent="0">
              <a:buNone/>
            </a:pPr>
            <a:r>
              <a:rPr lang="fr-CA" altLang="fr-FR" sz="2800" b="1" dirty="0">
                <a:solidFill>
                  <a:srgbClr val="223042"/>
                </a:solidFill>
                <a:latin typeface="Calibri" panose="020F0502020204030204" pitchFamily="34" charset="0"/>
                <a:ea typeface="Calibri" panose="020F0502020204030204" pitchFamily="34" charset="0"/>
                <a:cs typeface="Calibri" panose="020F0502020204030204" pitchFamily="34" charset="0"/>
              </a:rPr>
              <a:t>É</a:t>
            </a: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chantillon: </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sous-ensemble de la population</a:t>
            </a:r>
          </a:p>
          <a:p>
            <a:pPr marL="0" indent="0">
              <a:buNone/>
            </a:pP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Unité statistique</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Chaque élément de l’échantillon (ex: chaque personne est une unité statistique)</a:t>
            </a:r>
          </a:p>
          <a:p>
            <a:pPr marL="0" indent="0">
              <a:buNone/>
            </a:pPr>
            <a:r>
              <a:rPr lang="fr-CA" altLang="fr-FR" sz="2800" b="1" dirty="0">
                <a:solidFill>
                  <a:srgbClr val="223042"/>
                </a:solidFill>
                <a:latin typeface="Calibri" panose="020F0502020204030204" pitchFamily="34" charset="0"/>
                <a:ea typeface="Calibri" panose="020F0502020204030204" pitchFamily="34" charset="0"/>
                <a:cs typeface="Calibri" panose="020F0502020204030204" pitchFamily="34" charset="0"/>
              </a:rPr>
              <a:t>Caractère/variable: </a:t>
            </a:r>
            <a:r>
              <a:rPr lang="fr-CA" altLang="fr-FR" sz="2800" dirty="0">
                <a:solidFill>
                  <a:srgbClr val="223042"/>
                </a:solidFill>
                <a:latin typeface="Calibri" panose="020F0502020204030204" pitchFamily="34" charset="0"/>
                <a:ea typeface="Calibri" panose="020F0502020204030204" pitchFamily="34" charset="0"/>
                <a:cs typeface="Calibri" panose="020F0502020204030204" pitchFamily="34" charset="0"/>
              </a:rPr>
              <a:t>toutes caractéristiques qui peuvent prendre différentes valeurs </a:t>
            </a:r>
          </a:p>
          <a:p>
            <a:pPr marL="0" indent="0">
              <a:buNone/>
            </a:pP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Modalité</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différentes valeurs prisent par un caractère/variable (ex: couleur des yeux: peu de modalités; revenue: beaucoup de modalités)</a:t>
            </a:r>
            <a:endParaRPr lang="fr-CA" altLang="fr-FR" sz="2800"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121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74127-772A-6C0E-B506-B2F2A7095B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BF2983-B21C-FB0F-ACBF-1F11F1D58E01}"/>
              </a:ext>
            </a:extLst>
          </p:cNvPr>
          <p:cNvSpPr>
            <a:spLocks noGrp="1"/>
          </p:cNvSpPr>
          <p:nvPr>
            <p:ph type="title"/>
          </p:nvPr>
        </p:nvSpPr>
        <p:spPr/>
        <p:txBody>
          <a:bodyPr/>
          <a:lstStyle/>
          <a:p>
            <a:r>
              <a:rPr lang="fr-CA" dirty="0"/>
              <a:t>Vocabulaire (2/2)</a:t>
            </a:r>
          </a:p>
        </p:txBody>
      </p:sp>
      <p:sp>
        <p:nvSpPr>
          <p:cNvPr id="4" name="Espace réservé du numéro de diapositive 3">
            <a:extLst>
              <a:ext uri="{FF2B5EF4-FFF2-40B4-BE49-F238E27FC236}">
                <a16:creationId xmlns:a16="http://schemas.microsoft.com/office/drawing/2014/main" id="{22C9AE91-8ED9-74CC-9069-62DAE6AB30A9}"/>
              </a:ext>
            </a:extLst>
          </p:cNvPr>
          <p:cNvSpPr>
            <a:spLocks noGrp="1"/>
          </p:cNvSpPr>
          <p:nvPr>
            <p:ph type="sldNum" sz="quarter" idx="12"/>
          </p:nvPr>
        </p:nvSpPr>
        <p:spPr/>
        <p:txBody>
          <a:bodyPr/>
          <a:lstStyle/>
          <a:p>
            <a:fld id="{BC8B4FB7-AB8A-41EC-A5E3-0904986CC267}" type="slidenum">
              <a:rPr lang="fr-CA" smtClean="0"/>
              <a:t>12</a:t>
            </a:fld>
            <a:endParaRPr lang="fr-CA"/>
          </a:p>
        </p:txBody>
      </p:sp>
      <p:sp>
        <p:nvSpPr>
          <p:cNvPr id="6" name="Espace réservé du contenu 5">
            <a:extLst>
              <a:ext uri="{FF2B5EF4-FFF2-40B4-BE49-F238E27FC236}">
                <a16:creationId xmlns:a16="http://schemas.microsoft.com/office/drawing/2014/main" id="{57B12E84-45C6-6403-791B-A03FCA609B18}"/>
              </a:ext>
            </a:extLst>
          </p:cNvPr>
          <p:cNvSpPr>
            <a:spLocks noGrp="1"/>
          </p:cNvSpPr>
          <p:nvPr>
            <p:ph idx="1"/>
          </p:nvPr>
        </p:nvSpPr>
        <p:spPr>
          <a:xfrm>
            <a:off x="475488" y="1825625"/>
            <a:ext cx="11256264" cy="4351338"/>
          </a:xfrm>
        </p:spPr>
        <p:txBody>
          <a:bodyPr anchor="ctr">
            <a:normAutofit/>
          </a:bodyPr>
          <a:lstStyle/>
          <a:p>
            <a:pPr marL="0" indent="0">
              <a:buNone/>
            </a:pP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Variables quantitatives: </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valeurs numériques (ex: n</a:t>
            </a:r>
            <a:r>
              <a:rPr lang="fr-CA" altLang="fr-FR" baseline="30000" dirty="0">
                <a:solidFill>
                  <a:srgbClr val="223042"/>
                </a:solidFill>
                <a:latin typeface="Calibri" panose="020F0502020204030204" pitchFamily="34" charset="0"/>
                <a:ea typeface="Calibri" panose="020F0502020204030204" pitchFamily="34" charset="0"/>
                <a:cs typeface="Calibri" panose="020F0502020204030204" pitchFamily="34" charset="0"/>
              </a:rPr>
              <a:t>bre</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de bibliothécaires)</a:t>
            </a:r>
          </a:p>
          <a:p>
            <a:pPr marL="0" indent="0">
              <a:buNone/>
            </a:pPr>
            <a:r>
              <a:rPr lang="fr-CA" altLang="fr-FR" sz="2800" b="1" dirty="0">
                <a:solidFill>
                  <a:srgbClr val="223042"/>
                </a:solidFill>
                <a:latin typeface="Calibri" panose="020F0502020204030204" pitchFamily="34" charset="0"/>
                <a:ea typeface="Calibri" panose="020F0502020204030204" pitchFamily="34" charset="0"/>
                <a:cs typeface="Calibri" panose="020F0502020204030204" pitchFamily="34" charset="0"/>
              </a:rPr>
              <a:t>V</a:t>
            </a:r>
            <a:r>
              <a:rPr lang="fr-CA"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ariables qualitatives: </a:t>
            </a:r>
            <a:r>
              <a:rPr lang="fr-CA"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valeurs ordinales ou nominales (ex: niveau de satisfaction, couleur des yeux)</a:t>
            </a:r>
          </a:p>
          <a:p>
            <a:pPr marL="0" indent="0">
              <a:buNone/>
            </a:pPr>
            <a:r>
              <a:rPr lang="fr-CA" altLang="fr-FR" sz="2800" b="1" dirty="0">
                <a:latin typeface="Calibri" panose="020F0502020204030204" pitchFamily="34" charset="0"/>
                <a:ea typeface="Calibri" panose="020F0502020204030204" pitchFamily="34" charset="0"/>
                <a:cs typeface="Calibri" panose="020F0502020204030204" pitchFamily="34" charset="0"/>
              </a:rPr>
              <a:t>Variables quantitatives discrètes: </a:t>
            </a:r>
            <a:r>
              <a:rPr lang="fr-CA" altLang="fr-FR" sz="2800" dirty="0">
                <a:latin typeface="Calibri" panose="020F0502020204030204" pitchFamily="34" charset="0"/>
                <a:ea typeface="Calibri" panose="020F0502020204030204" pitchFamily="34" charset="0"/>
                <a:cs typeface="Calibri" panose="020F0502020204030204" pitchFamily="34" charset="0"/>
              </a:rPr>
              <a:t>valeurs dénombrables (ex: le nombre d’étudiants dans une classe)</a:t>
            </a:r>
          </a:p>
          <a:p>
            <a:pPr marL="0" indent="0">
              <a:buNone/>
            </a:pPr>
            <a:r>
              <a:rPr lang="fr-CA" altLang="fr-FR" sz="2800" b="1" dirty="0">
                <a:latin typeface="Calibri" panose="020F0502020204030204" pitchFamily="34" charset="0"/>
                <a:ea typeface="Calibri" panose="020F0502020204030204" pitchFamily="34" charset="0"/>
                <a:cs typeface="Calibri" panose="020F0502020204030204" pitchFamily="34" charset="0"/>
              </a:rPr>
              <a:t>Variables quantitatives continues</a:t>
            </a:r>
            <a:r>
              <a:rPr lang="fr-CA" altLang="fr-FR" sz="2800" dirty="0">
                <a:latin typeface="Calibri" panose="020F0502020204030204" pitchFamily="34" charset="0"/>
                <a:ea typeface="Calibri" panose="020F0502020204030204" pitchFamily="34" charset="0"/>
                <a:cs typeface="Calibri" panose="020F0502020204030204" pitchFamily="34" charset="0"/>
              </a:rPr>
              <a:t>: n’importe quelle valeur sur un continuum (le poids d’un objet)</a:t>
            </a:r>
            <a:endParaRPr lang="fr-CA" altLang="fr-FR"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CA" altLang="fr-FR"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74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66B76-45AC-604F-9218-8813BB18AD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59DD25-3F87-ED2E-B320-46DA7BA56ED4}"/>
              </a:ext>
            </a:extLst>
          </p:cNvPr>
          <p:cNvSpPr>
            <a:spLocks noGrp="1"/>
          </p:cNvSpPr>
          <p:nvPr>
            <p:ph type="title"/>
          </p:nvPr>
        </p:nvSpPr>
        <p:spPr/>
        <p:txBody>
          <a:bodyPr/>
          <a:lstStyle/>
          <a:p>
            <a:r>
              <a:rPr lang="fr-CA" dirty="0"/>
              <a:t>Variable continue vs discrète</a:t>
            </a:r>
          </a:p>
        </p:txBody>
      </p:sp>
      <p:sp>
        <p:nvSpPr>
          <p:cNvPr id="4" name="Espace réservé du numéro de diapositive 3">
            <a:extLst>
              <a:ext uri="{FF2B5EF4-FFF2-40B4-BE49-F238E27FC236}">
                <a16:creationId xmlns:a16="http://schemas.microsoft.com/office/drawing/2014/main" id="{E760CE7C-59EF-B073-BBB3-C0081F0EF6BD}"/>
              </a:ext>
            </a:extLst>
          </p:cNvPr>
          <p:cNvSpPr>
            <a:spLocks noGrp="1"/>
          </p:cNvSpPr>
          <p:nvPr>
            <p:ph type="sldNum" sz="quarter" idx="12"/>
          </p:nvPr>
        </p:nvSpPr>
        <p:spPr/>
        <p:txBody>
          <a:bodyPr/>
          <a:lstStyle/>
          <a:p>
            <a:fld id="{BC8B4FB7-AB8A-41EC-A5E3-0904986CC267}" type="slidenum">
              <a:rPr lang="fr-CA" smtClean="0"/>
              <a:t>13</a:t>
            </a:fld>
            <a:endParaRPr lang="fr-CA"/>
          </a:p>
        </p:txBody>
      </p:sp>
      <p:sp>
        <p:nvSpPr>
          <p:cNvPr id="6" name="Espace réservé du contenu 5">
            <a:extLst>
              <a:ext uri="{FF2B5EF4-FFF2-40B4-BE49-F238E27FC236}">
                <a16:creationId xmlns:a16="http://schemas.microsoft.com/office/drawing/2014/main" id="{C9B09DBB-9642-D646-6245-D0ECD4E48EF1}"/>
              </a:ext>
            </a:extLst>
          </p:cNvPr>
          <p:cNvSpPr>
            <a:spLocks noGrp="1"/>
          </p:cNvSpPr>
          <p:nvPr>
            <p:ph idx="1"/>
          </p:nvPr>
        </p:nvSpPr>
        <p:spPr>
          <a:xfrm>
            <a:off x="475488" y="1825625"/>
            <a:ext cx="11256264" cy="4351338"/>
          </a:xfrm>
        </p:spPr>
        <p:txBody>
          <a:bodyPr anchor="ctr">
            <a:normAutofit/>
          </a:bodyPr>
          <a:lstStyle/>
          <a:p>
            <a:pPr marL="0" indent="0">
              <a:buNone/>
            </a:pPr>
            <a:r>
              <a:rPr lang="fr-FR" altLang="fr-FR" i="1" dirty="0">
                <a:solidFill>
                  <a:srgbClr val="223042"/>
                </a:solidFill>
                <a:latin typeface="Calibri" panose="020F0502020204030204" pitchFamily="34" charset="0"/>
                <a:ea typeface="Calibri" panose="020F0502020204030204" pitchFamily="34" charset="0"/>
                <a:cs typeface="Calibri" panose="020F0502020204030204" pitchFamily="34" charset="0"/>
              </a:rPr>
              <a:t>Peut-on avoir une valeur entre deux nombres ?</a:t>
            </a:r>
          </a:p>
          <a:p>
            <a:pPr marL="0" indent="0">
              <a:buNone/>
            </a:pPr>
            <a:endParaRPr lang="fr-FR" altLang="fr-FR" i="1"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Si oui, c’est une variable continue.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Si non, c’est une variable discrète.</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Exemple : Entre 2 et 3 élèves, y a-t-il une valeur possible ? Non → Discrète.</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Entre 2,5 kg et 3 kg, y a-t-il une valeur possible ? Oui → Continue.</a:t>
            </a:r>
          </a:p>
        </p:txBody>
      </p:sp>
    </p:spTree>
    <p:extLst>
      <p:ext uri="{BB962C8B-B14F-4D97-AF65-F5344CB8AC3E}">
        <p14:creationId xmlns:p14="http://schemas.microsoft.com/office/powerpoint/2010/main" val="103620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A94B-409E-A992-4F24-34465E39C5C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E88346F-AA54-7F22-B111-8514EA3EBC80}"/>
              </a:ext>
            </a:extLst>
          </p:cNvPr>
          <p:cNvSpPr>
            <a:spLocks noGrp="1"/>
          </p:cNvSpPr>
          <p:nvPr>
            <p:ph type="title"/>
          </p:nvPr>
        </p:nvSpPr>
        <p:spPr/>
        <p:txBody>
          <a:bodyPr/>
          <a:lstStyle/>
          <a:p>
            <a:r>
              <a:rPr lang="fr-CA" dirty="0"/>
              <a:t>4. Représentation en tableau</a:t>
            </a:r>
          </a:p>
        </p:txBody>
      </p:sp>
      <p:sp>
        <p:nvSpPr>
          <p:cNvPr id="7" name="Espace réservé du texte 6">
            <a:extLst>
              <a:ext uri="{FF2B5EF4-FFF2-40B4-BE49-F238E27FC236}">
                <a16:creationId xmlns:a16="http://schemas.microsoft.com/office/drawing/2014/main" id="{A5B9AA84-EEFE-BC3C-0BDF-1BFC6F8FC4B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25EB9B9-6D75-DD03-81F3-D6426381604C}"/>
              </a:ext>
            </a:extLst>
          </p:cNvPr>
          <p:cNvSpPr>
            <a:spLocks noGrp="1"/>
          </p:cNvSpPr>
          <p:nvPr>
            <p:ph type="sldNum" sz="quarter" idx="12"/>
          </p:nvPr>
        </p:nvSpPr>
        <p:spPr/>
        <p:txBody>
          <a:bodyPr/>
          <a:lstStyle/>
          <a:p>
            <a:fld id="{BC8B4FB7-AB8A-41EC-A5E3-0904986CC267}" type="slidenum">
              <a:rPr lang="fr-CA" smtClean="0"/>
              <a:t>14</a:t>
            </a:fld>
            <a:endParaRPr lang="fr-CA"/>
          </a:p>
        </p:txBody>
      </p:sp>
    </p:spTree>
    <p:extLst>
      <p:ext uri="{BB962C8B-B14F-4D97-AF65-F5344CB8AC3E}">
        <p14:creationId xmlns:p14="http://schemas.microsoft.com/office/powerpoint/2010/main" val="69314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3D32-9FD0-7BB6-5787-D96138B616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C6AF521-093B-3308-E91B-70D556FDD790}"/>
              </a:ext>
            </a:extLst>
          </p:cNvPr>
          <p:cNvSpPr>
            <a:spLocks noGrp="1"/>
          </p:cNvSpPr>
          <p:nvPr>
            <p:ph type="title"/>
          </p:nvPr>
        </p:nvSpPr>
        <p:spPr/>
        <p:txBody>
          <a:bodyPr/>
          <a:lstStyle/>
          <a:p>
            <a:r>
              <a:rPr lang="fr-CA" dirty="0"/>
              <a:t>Éléments du tableau</a:t>
            </a:r>
          </a:p>
        </p:txBody>
      </p:sp>
      <p:sp>
        <p:nvSpPr>
          <p:cNvPr id="4" name="Espace réservé du numéro de diapositive 3">
            <a:extLst>
              <a:ext uri="{FF2B5EF4-FFF2-40B4-BE49-F238E27FC236}">
                <a16:creationId xmlns:a16="http://schemas.microsoft.com/office/drawing/2014/main" id="{CF41CD35-D8F1-D265-E8E7-7F9BE2AB9CDD}"/>
              </a:ext>
            </a:extLst>
          </p:cNvPr>
          <p:cNvSpPr>
            <a:spLocks noGrp="1"/>
          </p:cNvSpPr>
          <p:nvPr>
            <p:ph type="sldNum" sz="quarter" idx="12"/>
          </p:nvPr>
        </p:nvSpPr>
        <p:spPr/>
        <p:txBody>
          <a:bodyPr/>
          <a:lstStyle/>
          <a:p>
            <a:fld id="{BC8B4FB7-AB8A-41EC-A5E3-0904986CC267}" type="slidenum">
              <a:rPr lang="fr-CA" smtClean="0"/>
              <a:t>15</a:t>
            </a:fld>
            <a:endParaRPr lang="fr-CA"/>
          </a:p>
        </p:txBody>
      </p:sp>
      <p:graphicFrame>
        <p:nvGraphicFramePr>
          <p:cNvPr id="5" name="Espace réservé du contenu 4">
            <a:extLst>
              <a:ext uri="{FF2B5EF4-FFF2-40B4-BE49-F238E27FC236}">
                <a16:creationId xmlns:a16="http://schemas.microsoft.com/office/drawing/2014/main" id="{069BC234-46AF-C702-DDDA-2FC645FA08BE}"/>
              </a:ext>
            </a:extLst>
          </p:cNvPr>
          <p:cNvGraphicFramePr>
            <a:graphicFrameLocks noGrp="1"/>
          </p:cNvGraphicFramePr>
          <p:nvPr>
            <p:ph idx="1"/>
            <p:extLst>
              <p:ext uri="{D42A27DB-BD31-4B8C-83A1-F6EECF244321}">
                <p14:modId xmlns:p14="http://schemas.microsoft.com/office/powerpoint/2010/main" val="2558397911"/>
              </p:ext>
            </p:extLst>
          </p:nvPr>
        </p:nvGraphicFramePr>
        <p:xfrm>
          <a:off x="1569720" y="2438273"/>
          <a:ext cx="8412480" cy="29667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975252031"/>
                    </a:ext>
                  </a:extLst>
                </a:gridCol>
                <a:gridCol w="2103120">
                  <a:extLst>
                    <a:ext uri="{9D8B030D-6E8A-4147-A177-3AD203B41FA5}">
                      <a16:colId xmlns:a16="http://schemas.microsoft.com/office/drawing/2014/main" val="1415134958"/>
                    </a:ext>
                  </a:extLst>
                </a:gridCol>
                <a:gridCol w="2103120">
                  <a:extLst>
                    <a:ext uri="{9D8B030D-6E8A-4147-A177-3AD203B41FA5}">
                      <a16:colId xmlns:a16="http://schemas.microsoft.com/office/drawing/2014/main" val="3034647446"/>
                    </a:ext>
                  </a:extLst>
                </a:gridCol>
                <a:gridCol w="2103120">
                  <a:extLst>
                    <a:ext uri="{9D8B030D-6E8A-4147-A177-3AD203B41FA5}">
                      <a16:colId xmlns:a16="http://schemas.microsoft.com/office/drawing/2014/main" val="2079776332"/>
                    </a:ext>
                  </a:extLst>
                </a:gridCol>
              </a:tblGrid>
              <a:tr h="370840">
                <a:tc>
                  <a:txBody>
                    <a:bodyPr/>
                    <a:lstStyle/>
                    <a:p>
                      <a:endParaRPr lang="fr-CA" dirty="0"/>
                    </a:p>
                  </a:txBody>
                  <a:tcPr/>
                </a:tc>
                <a:tc>
                  <a:txBody>
                    <a:bodyPr/>
                    <a:lstStyle/>
                    <a:p>
                      <a:r>
                        <a:rPr lang="fr-CA" dirty="0"/>
                        <a:t>Variable 1</a:t>
                      </a:r>
                    </a:p>
                  </a:txBody>
                  <a:tcPr/>
                </a:tc>
                <a:tc>
                  <a:txBody>
                    <a:bodyPr/>
                    <a:lstStyle/>
                    <a:p>
                      <a:r>
                        <a:rPr lang="fr-CA" dirty="0"/>
                        <a:t>Variable 2</a:t>
                      </a:r>
                    </a:p>
                  </a:txBody>
                  <a:tcPr/>
                </a:tc>
                <a:tc>
                  <a:txBody>
                    <a:bodyPr/>
                    <a:lstStyle/>
                    <a:p>
                      <a:r>
                        <a:rPr lang="fr-CA" dirty="0"/>
                        <a:t>Variable 3</a:t>
                      </a:r>
                    </a:p>
                  </a:txBody>
                  <a:tcPr/>
                </a:tc>
                <a:extLst>
                  <a:ext uri="{0D108BD9-81ED-4DB2-BD59-A6C34878D82A}">
                    <a16:rowId xmlns:a16="http://schemas.microsoft.com/office/drawing/2014/main" val="3432531158"/>
                  </a:ext>
                </a:extLst>
              </a:tr>
              <a:tr h="370840">
                <a:tc>
                  <a:txBody>
                    <a:bodyPr/>
                    <a:lstStyle/>
                    <a:p>
                      <a:r>
                        <a:rPr lang="fr-CA" dirty="0"/>
                        <a:t>Individu 1</a:t>
                      </a:r>
                    </a:p>
                  </a:txBody>
                  <a:tcPr/>
                </a:tc>
                <a:tc>
                  <a:txBody>
                    <a:bodyPr/>
                    <a:lstStyle/>
                    <a:p>
                      <a:pPr algn="r"/>
                      <a:r>
                        <a:rPr lang="fr-CA" dirty="0"/>
                        <a:t>25</a:t>
                      </a:r>
                    </a:p>
                  </a:txBody>
                  <a:tcPr/>
                </a:tc>
                <a:tc>
                  <a:txBody>
                    <a:bodyPr/>
                    <a:lstStyle/>
                    <a:p>
                      <a:pPr algn="r"/>
                      <a:r>
                        <a:rPr lang="fr-CA" dirty="0"/>
                        <a:t>1</a:t>
                      </a:r>
                    </a:p>
                  </a:txBody>
                  <a:tcPr/>
                </a:tc>
                <a:tc>
                  <a:txBody>
                    <a:bodyPr/>
                    <a:lstStyle/>
                    <a:p>
                      <a:pPr algn="r"/>
                      <a:r>
                        <a:rPr lang="fr-CA" dirty="0"/>
                        <a:t>1</a:t>
                      </a:r>
                    </a:p>
                  </a:txBody>
                  <a:tcPr/>
                </a:tc>
                <a:extLst>
                  <a:ext uri="{0D108BD9-81ED-4DB2-BD59-A6C34878D82A}">
                    <a16:rowId xmlns:a16="http://schemas.microsoft.com/office/drawing/2014/main" val="204890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2</a:t>
                      </a:r>
                    </a:p>
                  </a:txBody>
                  <a:tcPr/>
                </a:tc>
                <a:tc>
                  <a:txBody>
                    <a:bodyPr/>
                    <a:lstStyle/>
                    <a:p>
                      <a:pPr algn="r"/>
                      <a:r>
                        <a:rPr lang="fr-CA" dirty="0"/>
                        <a:t>34</a:t>
                      </a:r>
                    </a:p>
                  </a:txBody>
                  <a:tcPr/>
                </a:tc>
                <a:tc>
                  <a:txBody>
                    <a:bodyPr/>
                    <a:lstStyle/>
                    <a:p>
                      <a:pPr algn="r"/>
                      <a:r>
                        <a:rPr lang="fr-CA" dirty="0"/>
                        <a:t>1</a:t>
                      </a:r>
                    </a:p>
                  </a:txBody>
                  <a:tcPr/>
                </a:tc>
                <a:tc>
                  <a:txBody>
                    <a:bodyPr/>
                    <a:lstStyle/>
                    <a:p>
                      <a:pPr algn="r"/>
                      <a:r>
                        <a:rPr lang="fr-CA" dirty="0"/>
                        <a:t>1</a:t>
                      </a:r>
                    </a:p>
                  </a:txBody>
                  <a:tcPr/>
                </a:tc>
                <a:extLst>
                  <a:ext uri="{0D108BD9-81ED-4DB2-BD59-A6C34878D82A}">
                    <a16:rowId xmlns:a16="http://schemas.microsoft.com/office/drawing/2014/main" val="1575079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3</a:t>
                      </a:r>
                    </a:p>
                  </a:txBody>
                  <a:tcPr/>
                </a:tc>
                <a:tc>
                  <a:txBody>
                    <a:bodyPr/>
                    <a:lstStyle/>
                    <a:p>
                      <a:pPr algn="r"/>
                      <a:r>
                        <a:rPr lang="fr-CA" dirty="0"/>
                        <a:t>12</a:t>
                      </a:r>
                    </a:p>
                  </a:txBody>
                  <a:tcPr/>
                </a:tc>
                <a:tc>
                  <a:txBody>
                    <a:bodyPr/>
                    <a:lstStyle/>
                    <a:p>
                      <a:pPr algn="r"/>
                      <a:r>
                        <a:rPr lang="fr-CA" dirty="0"/>
                        <a:t>2</a:t>
                      </a:r>
                    </a:p>
                  </a:txBody>
                  <a:tcPr/>
                </a:tc>
                <a:tc>
                  <a:txBody>
                    <a:bodyPr/>
                    <a:lstStyle/>
                    <a:p>
                      <a:pPr algn="r"/>
                      <a:r>
                        <a:rPr lang="fr-CA" dirty="0"/>
                        <a:t>1</a:t>
                      </a:r>
                    </a:p>
                  </a:txBody>
                  <a:tcPr/>
                </a:tc>
                <a:extLst>
                  <a:ext uri="{0D108BD9-81ED-4DB2-BD59-A6C34878D82A}">
                    <a16:rowId xmlns:a16="http://schemas.microsoft.com/office/drawing/2014/main" val="2890997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4</a:t>
                      </a:r>
                    </a:p>
                  </a:txBody>
                  <a:tcPr/>
                </a:tc>
                <a:tc>
                  <a:txBody>
                    <a:bodyPr/>
                    <a:lstStyle/>
                    <a:p>
                      <a:pPr algn="r"/>
                      <a:r>
                        <a:rPr lang="fr-CA" dirty="0"/>
                        <a:t>36</a:t>
                      </a:r>
                    </a:p>
                  </a:txBody>
                  <a:tcPr/>
                </a:tc>
                <a:tc>
                  <a:txBody>
                    <a:bodyPr/>
                    <a:lstStyle/>
                    <a:p>
                      <a:pPr algn="r"/>
                      <a:r>
                        <a:rPr lang="fr-CA" dirty="0"/>
                        <a:t>3</a:t>
                      </a:r>
                    </a:p>
                  </a:txBody>
                  <a:tcPr/>
                </a:tc>
                <a:tc>
                  <a:txBody>
                    <a:bodyPr/>
                    <a:lstStyle/>
                    <a:p>
                      <a:pPr algn="r"/>
                      <a:r>
                        <a:rPr lang="fr-CA" dirty="0"/>
                        <a:t>1</a:t>
                      </a:r>
                    </a:p>
                  </a:txBody>
                  <a:tcPr/>
                </a:tc>
                <a:extLst>
                  <a:ext uri="{0D108BD9-81ED-4DB2-BD59-A6C34878D82A}">
                    <a16:rowId xmlns:a16="http://schemas.microsoft.com/office/drawing/2014/main" val="4392548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5</a:t>
                      </a:r>
                    </a:p>
                  </a:txBody>
                  <a:tcPr/>
                </a:tc>
                <a:tc>
                  <a:txBody>
                    <a:bodyPr/>
                    <a:lstStyle/>
                    <a:p>
                      <a:pPr algn="r"/>
                      <a:r>
                        <a:rPr lang="fr-CA" dirty="0"/>
                        <a:t>17</a:t>
                      </a:r>
                    </a:p>
                  </a:txBody>
                  <a:tcPr/>
                </a:tc>
                <a:tc>
                  <a:txBody>
                    <a:bodyPr/>
                    <a:lstStyle/>
                    <a:p>
                      <a:pPr algn="r"/>
                      <a:r>
                        <a:rPr lang="fr-CA" dirty="0"/>
                        <a:t>2</a:t>
                      </a:r>
                    </a:p>
                  </a:txBody>
                  <a:tcPr/>
                </a:tc>
                <a:tc>
                  <a:txBody>
                    <a:bodyPr/>
                    <a:lstStyle/>
                    <a:p>
                      <a:pPr algn="r"/>
                      <a:r>
                        <a:rPr lang="fr-CA" dirty="0"/>
                        <a:t>2</a:t>
                      </a:r>
                    </a:p>
                  </a:txBody>
                  <a:tcPr/>
                </a:tc>
                <a:extLst>
                  <a:ext uri="{0D108BD9-81ED-4DB2-BD59-A6C34878D82A}">
                    <a16:rowId xmlns:a16="http://schemas.microsoft.com/office/drawing/2014/main" val="2339214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6</a:t>
                      </a:r>
                    </a:p>
                  </a:txBody>
                  <a:tcPr/>
                </a:tc>
                <a:tc>
                  <a:txBody>
                    <a:bodyPr/>
                    <a:lstStyle/>
                    <a:p>
                      <a:pPr algn="r"/>
                      <a:r>
                        <a:rPr lang="fr-CA" dirty="0"/>
                        <a:t>120</a:t>
                      </a:r>
                    </a:p>
                  </a:txBody>
                  <a:tcPr/>
                </a:tc>
                <a:tc>
                  <a:txBody>
                    <a:bodyPr/>
                    <a:lstStyle/>
                    <a:p>
                      <a:pPr algn="r"/>
                      <a:r>
                        <a:rPr lang="fr-CA" dirty="0"/>
                        <a:t>1</a:t>
                      </a:r>
                    </a:p>
                  </a:txBody>
                  <a:tcPr/>
                </a:tc>
                <a:tc>
                  <a:txBody>
                    <a:bodyPr/>
                    <a:lstStyle/>
                    <a:p>
                      <a:pPr algn="r"/>
                      <a:r>
                        <a:rPr lang="fr-CA" dirty="0"/>
                        <a:t>2</a:t>
                      </a:r>
                    </a:p>
                  </a:txBody>
                  <a:tcPr/>
                </a:tc>
                <a:extLst>
                  <a:ext uri="{0D108BD9-81ED-4DB2-BD59-A6C34878D82A}">
                    <a16:rowId xmlns:a16="http://schemas.microsoft.com/office/drawing/2014/main" val="436204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Individu 7</a:t>
                      </a:r>
                    </a:p>
                  </a:txBody>
                  <a:tcPr/>
                </a:tc>
                <a:tc>
                  <a:txBody>
                    <a:bodyPr/>
                    <a:lstStyle/>
                    <a:p>
                      <a:pPr algn="r"/>
                      <a:r>
                        <a:rPr lang="fr-CA" dirty="0"/>
                        <a:t>3</a:t>
                      </a:r>
                    </a:p>
                  </a:txBody>
                  <a:tcPr/>
                </a:tc>
                <a:tc>
                  <a:txBody>
                    <a:bodyPr/>
                    <a:lstStyle/>
                    <a:p>
                      <a:pPr algn="r"/>
                      <a:r>
                        <a:rPr lang="fr-CA" dirty="0"/>
                        <a:t>1</a:t>
                      </a:r>
                    </a:p>
                  </a:txBody>
                  <a:tcPr/>
                </a:tc>
                <a:tc>
                  <a:txBody>
                    <a:bodyPr/>
                    <a:lstStyle/>
                    <a:p>
                      <a:pPr algn="r"/>
                      <a:r>
                        <a:rPr lang="fr-CA" dirty="0"/>
                        <a:t>0</a:t>
                      </a:r>
                    </a:p>
                  </a:txBody>
                  <a:tcPr/>
                </a:tc>
                <a:extLst>
                  <a:ext uri="{0D108BD9-81ED-4DB2-BD59-A6C34878D82A}">
                    <a16:rowId xmlns:a16="http://schemas.microsoft.com/office/drawing/2014/main" val="2133053612"/>
                  </a:ext>
                </a:extLst>
              </a:tr>
            </a:tbl>
          </a:graphicData>
        </a:graphic>
      </p:graphicFrame>
      <p:sp>
        <p:nvSpPr>
          <p:cNvPr id="7" name="Ellipse 6">
            <a:extLst>
              <a:ext uri="{FF2B5EF4-FFF2-40B4-BE49-F238E27FC236}">
                <a16:creationId xmlns:a16="http://schemas.microsoft.com/office/drawing/2014/main" id="{34D42EF4-FBD5-3B40-7391-ED1219068092}"/>
              </a:ext>
            </a:extLst>
          </p:cNvPr>
          <p:cNvSpPr/>
          <p:nvPr/>
        </p:nvSpPr>
        <p:spPr>
          <a:xfrm>
            <a:off x="3520440" y="2706624"/>
            <a:ext cx="2395728" cy="594360"/>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fr-CA"/>
          </a:p>
        </p:txBody>
      </p:sp>
      <p:cxnSp>
        <p:nvCxnSpPr>
          <p:cNvPr id="9" name="Connecteur droit 8">
            <a:extLst>
              <a:ext uri="{FF2B5EF4-FFF2-40B4-BE49-F238E27FC236}">
                <a16:creationId xmlns:a16="http://schemas.microsoft.com/office/drawing/2014/main" id="{85F3A964-813D-2EAC-B29C-D3DA8888ACCF}"/>
              </a:ext>
            </a:extLst>
          </p:cNvPr>
          <p:cNvCxnSpPr/>
          <p:nvPr/>
        </p:nvCxnSpPr>
        <p:spPr>
          <a:xfrm flipV="1">
            <a:off x="5303520" y="1767300"/>
            <a:ext cx="1069848" cy="9759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7DCDAB20-641C-57D9-D337-6073B0A5BECA}"/>
              </a:ext>
            </a:extLst>
          </p:cNvPr>
          <p:cNvSpPr txBox="1"/>
          <p:nvPr/>
        </p:nvSpPr>
        <p:spPr>
          <a:xfrm>
            <a:off x="6501384" y="1486916"/>
            <a:ext cx="2843784" cy="646331"/>
          </a:xfrm>
          <a:prstGeom prst="rect">
            <a:avLst/>
          </a:prstGeom>
          <a:noFill/>
          <a:ln>
            <a:solidFill>
              <a:srgbClr val="FF0000"/>
            </a:solidFill>
          </a:ln>
        </p:spPr>
        <p:txBody>
          <a:bodyPr wrap="square" rtlCol="0">
            <a:spAutoFit/>
          </a:bodyPr>
          <a:lstStyle/>
          <a:p>
            <a:r>
              <a:rPr lang="fr-CA" dirty="0"/>
              <a:t>Cellule contenant une valeur numérique</a:t>
            </a:r>
          </a:p>
        </p:txBody>
      </p:sp>
      <p:sp>
        <p:nvSpPr>
          <p:cNvPr id="12" name="Accolade ouvrante 11">
            <a:extLst>
              <a:ext uri="{FF2B5EF4-FFF2-40B4-BE49-F238E27FC236}">
                <a16:creationId xmlns:a16="http://schemas.microsoft.com/office/drawing/2014/main" id="{7DF36CEB-4DD6-4275-BD07-2F226D6E5C9A}"/>
              </a:ext>
            </a:extLst>
          </p:cNvPr>
          <p:cNvSpPr/>
          <p:nvPr/>
        </p:nvSpPr>
        <p:spPr>
          <a:xfrm>
            <a:off x="1011555" y="2871216"/>
            <a:ext cx="451104" cy="2533777"/>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3" name="ZoneTexte 12">
            <a:extLst>
              <a:ext uri="{FF2B5EF4-FFF2-40B4-BE49-F238E27FC236}">
                <a16:creationId xmlns:a16="http://schemas.microsoft.com/office/drawing/2014/main" id="{D5B2E462-A59A-091E-0A1F-287AFD901FAA}"/>
              </a:ext>
            </a:extLst>
          </p:cNvPr>
          <p:cNvSpPr txBox="1"/>
          <p:nvPr/>
        </p:nvSpPr>
        <p:spPr>
          <a:xfrm>
            <a:off x="42101" y="3953438"/>
            <a:ext cx="915924" cy="369332"/>
          </a:xfrm>
          <a:prstGeom prst="rect">
            <a:avLst/>
          </a:prstGeom>
          <a:noFill/>
          <a:ln>
            <a:solidFill>
              <a:srgbClr val="FF0000"/>
            </a:solidFill>
          </a:ln>
        </p:spPr>
        <p:txBody>
          <a:bodyPr wrap="square" rtlCol="0">
            <a:spAutoFit/>
          </a:bodyPr>
          <a:lstStyle/>
          <a:p>
            <a:r>
              <a:rPr lang="fr-CA" dirty="0"/>
              <a:t>Lignes</a:t>
            </a:r>
          </a:p>
        </p:txBody>
      </p:sp>
      <p:sp>
        <p:nvSpPr>
          <p:cNvPr id="14" name="Accolade fermante 13">
            <a:extLst>
              <a:ext uri="{FF2B5EF4-FFF2-40B4-BE49-F238E27FC236}">
                <a16:creationId xmlns:a16="http://schemas.microsoft.com/office/drawing/2014/main" id="{5F95EE4F-18D9-8ACC-51E9-308D3CAD6AFD}"/>
              </a:ext>
            </a:extLst>
          </p:cNvPr>
          <p:cNvSpPr/>
          <p:nvPr/>
        </p:nvSpPr>
        <p:spPr>
          <a:xfrm rot="5400000">
            <a:off x="6638991" y="2783271"/>
            <a:ext cx="430398" cy="625602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15" name="ZoneTexte 14">
            <a:extLst>
              <a:ext uri="{FF2B5EF4-FFF2-40B4-BE49-F238E27FC236}">
                <a16:creationId xmlns:a16="http://schemas.microsoft.com/office/drawing/2014/main" id="{88F13B77-D755-E86B-53F1-2104CE41D026}"/>
              </a:ext>
            </a:extLst>
          </p:cNvPr>
          <p:cNvSpPr txBox="1"/>
          <p:nvPr/>
        </p:nvSpPr>
        <p:spPr>
          <a:xfrm>
            <a:off x="6396228" y="6171684"/>
            <a:ext cx="1147572" cy="369332"/>
          </a:xfrm>
          <a:prstGeom prst="rect">
            <a:avLst/>
          </a:prstGeom>
          <a:noFill/>
          <a:ln>
            <a:solidFill>
              <a:srgbClr val="FF0000"/>
            </a:solidFill>
          </a:ln>
        </p:spPr>
        <p:txBody>
          <a:bodyPr wrap="square" rtlCol="0">
            <a:spAutoFit/>
          </a:bodyPr>
          <a:lstStyle/>
          <a:p>
            <a:r>
              <a:rPr lang="fr-CA" dirty="0"/>
              <a:t>Colonnes</a:t>
            </a:r>
          </a:p>
        </p:txBody>
      </p:sp>
    </p:spTree>
    <p:extLst>
      <p:ext uri="{BB962C8B-B14F-4D97-AF65-F5344CB8AC3E}">
        <p14:creationId xmlns:p14="http://schemas.microsoft.com/office/powerpoint/2010/main" val="3284832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3DB29-66B3-3320-0903-8FE257ABD34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A061DB-C1F0-FBB5-25D5-C24DD315032B}"/>
              </a:ext>
            </a:extLst>
          </p:cNvPr>
          <p:cNvSpPr>
            <a:spLocks noGrp="1"/>
          </p:cNvSpPr>
          <p:nvPr>
            <p:ph type="title"/>
          </p:nvPr>
        </p:nvSpPr>
        <p:spPr/>
        <p:txBody>
          <a:bodyPr/>
          <a:lstStyle/>
          <a:p>
            <a:r>
              <a:rPr lang="fr-CA" dirty="0"/>
              <a:t>Distribution de fréquences</a:t>
            </a:r>
          </a:p>
        </p:txBody>
      </p:sp>
      <p:sp>
        <p:nvSpPr>
          <p:cNvPr id="4" name="Espace réservé du numéro de diapositive 3">
            <a:extLst>
              <a:ext uri="{FF2B5EF4-FFF2-40B4-BE49-F238E27FC236}">
                <a16:creationId xmlns:a16="http://schemas.microsoft.com/office/drawing/2014/main" id="{58195E4B-8FCE-E679-0228-5884B0D4A222}"/>
              </a:ext>
            </a:extLst>
          </p:cNvPr>
          <p:cNvSpPr>
            <a:spLocks noGrp="1"/>
          </p:cNvSpPr>
          <p:nvPr>
            <p:ph type="sldNum" sz="quarter" idx="12"/>
          </p:nvPr>
        </p:nvSpPr>
        <p:spPr/>
        <p:txBody>
          <a:bodyPr/>
          <a:lstStyle/>
          <a:p>
            <a:fld id="{BC8B4FB7-AB8A-41EC-A5E3-0904986CC267}" type="slidenum">
              <a:rPr lang="fr-CA" smtClean="0"/>
              <a:t>16</a:t>
            </a:fld>
            <a:endParaRPr lang="fr-CA"/>
          </a:p>
        </p:txBody>
      </p:sp>
      <p:sp>
        <p:nvSpPr>
          <p:cNvPr id="6" name="Espace réservé du contenu 5">
            <a:extLst>
              <a:ext uri="{FF2B5EF4-FFF2-40B4-BE49-F238E27FC236}">
                <a16:creationId xmlns:a16="http://schemas.microsoft.com/office/drawing/2014/main" id="{8FD30C55-754E-B3E2-87CE-2DECF4AA61EF}"/>
              </a:ext>
            </a:extLst>
          </p:cNvPr>
          <p:cNvSpPr>
            <a:spLocks noGrp="1"/>
          </p:cNvSpPr>
          <p:nvPr>
            <p:ph idx="1"/>
          </p:nvPr>
        </p:nvSpPr>
        <p:spPr>
          <a:xfrm>
            <a:off x="475488" y="1825625"/>
            <a:ext cx="11256264" cy="4351338"/>
          </a:xfrm>
        </p:spPr>
        <p:txBody>
          <a:bodyPr anchor="ctr">
            <a:normAutofit/>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La </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distribution de fréquences </a:t>
            </a: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est un tableau qui indique le nombre de fois où chaque valeur apparaît dans une distribution. </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La </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fréquence </a:t>
            </a: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(ou l’</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effectif</a:t>
            </a: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 est simplement le décompte du nombre d’observation ayant obtenu une certaine valeur. </a:t>
            </a:r>
          </a:p>
        </p:txBody>
      </p:sp>
    </p:spTree>
    <p:extLst>
      <p:ext uri="{BB962C8B-B14F-4D97-AF65-F5344CB8AC3E}">
        <p14:creationId xmlns:p14="http://schemas.microsoft.com/office/powerpoint/2010/main" val="389340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81108-1F6C-FDFE-82B2-70FA78960B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2D7330-1625-C1AB-2F09-1AF3678A3B69}"/>
              </a:ext>
            </a:extLst>
          </p:cNvPr>
          <p:cNvSpPr>
            <a:spLocks noGrp="1"/>
          </p:cNvSpPr>
          <p:nvPr>
            <p:ph type="title"/>
          </p:nvPr>
        </p:nvSpPr>
        <p:spPr/>
        <p:txBody>
          <a:bodyPr/>
          <a:lstStyle/>
          <a:p>
            <a:r>
              <a:rPr lang="fr-CA" dirty="0"/>
              <a:t>Distribution de fréquences</a:t>
            </a:r>
          </a:p>
        </p:txBody>
      </p:sp>
      <p:sp>
        <p:nvSpPr>
          <p:cNvPr id="6" name="Espace réservé du contenu 5">
            <a:extLst>
              <a:ext uri="{FF2B5EF4-FFF2-40B4-BE49-F238E27FC236}">
                <a16:creationId xmlns:a16="http://schemas.microsoft.com/office/drawing/2014/main" id="{71B9BAB5-5668-C2EB-3CD5-5078B4B6A0B9}"/>
              </a:ext>
            </a:extLst>
          </p:cNvPr>
          <p:cNvSpPr>
            <a:spLocks noGrp="1"/>
          </p:cNvSpPr>
          <p:nvPr>
            <p:ph sz="half" idx="1"/>
          </p:nvPr>
        </p:nvSpPr>
        <p:spPr>
          <a:xfrm>
            <a:off x="838200" y="1924431"/>
            <a:ext cx="10098024" cy="807847"/>
          </a:xfrm>
        </p:spPr>
        <p:txBody>
          <a:bodyPr anchor="t">
            <a:normAutofit/>
          </a:bodyPr>
          <a:lstStyle/>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Les résultats (sur 30) à un examen réalisé par 20 élèves.</a:t>
            </a:r>
          </a:p>
          <a:p>
            <a:pPr marL="0" indent="0" algn="ctr">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Espace réservé du contenu 4">
            <a:extLst>
              <a:ext uri="{FF2B5EF4-FFF2-40B4-BE49-F238E27FC236}">
                <a16:creationId xmlns:a16="http://schemas.microsoft.com/office/drawing/2014/main" id="{B6988F66-004D-07EB-AA0D-7624599C5F37}"/>
              </a:ext>
            </a:extLst>
          </p:cNvPr>
          <p:cNvGraphicFramePr>
            <a:graphicFrameLocks noGrp="1"/>
          </p:cNvGraphicFramePr>
          <p:nvPr>
            <p:ph sz="half" idx="2"/>
            <p:extLst>
              <p:ext uri="{D42A27DB-BD31-4B8C-83A1-F6EECF244321}">
                <p14:modId xmlns:p14="http://schemas.microsoft.com/office/powerpoint/2010/main" val="3373194079"/>
              </p:ext>
            </p:extLst>
          </p:nvPr>
        </p:nvGraphicFramePr>
        <p:xfrm>
          <a:off x="3505202" y="3572129"/>
          <a:ext cx="5181595" cy="1508887"/>
        </p:xfrm>
        <a:graphic>
          <a:graphicData uri="http://schemas.openxmlformats.org/drawingml/2006/table">
            <a:tbl>
              <a:tblPr bandRow="1">
                <a:tableStyleId>{2D5ABB26-0587-4C30-8999-92F81FD0307C}</a:tableStyleId>
              </a:tblPr>
              <a:tblGrid>
                <a:gridCol w="1036319">
                  <a:extLst>
                    <a:ext uri="{9D8B030D-6E8A-4147-A177-3AD203B41FA5}">
                      <a16:colId xmlns:a16="http://schemas.microsoft.com/office/drawing/2014/main" val="1097894006"/>
                    </a:ext>
                  </a:extLst>
                </a:gridCol>
                <a:gridCol w="1036319">
                  <a:extLst>
                    <a:ext uri="{9D8B030D-6E8A-4147-A177-3AD203B41FA5}">
                      <a16:colId xmlns:a16="http://schemas.microsoft.com/office/drawing/2014/main" val="3831333718"/>
                    </a:ext>
                  </a:extLst>
                </a:gridCol>
                <a:gridCol w="1036319">
                  <a:extLst>
                    <a:ext uri="{9D8B030D-6E8A-4147-A177-3AD203B41FA5}">
                      <a16:colId xmlns:a16="http://schemas.microsoft.com/office/drawing/2014/main" val="4120822376"/>
                    </a:ext>
                  </a:extLst>
                </a:gridCol>
                <a:gridCol w="1036319">
                  <a:extLst>
                    <a:ext uri="{9D8B030D-6E8A-4147-A177-3AD203B41FA5}">
                      <a16:colId xmlns:a16="http://schemas.microsoft.com/office/drawing/2014/main" val="2265886060"/>
                    </a:ext>
                  </a:extLst>
                </a:gridCol>
                <a:gridCol w="1036319">
                  <a:extLst>
                    <a:ext uri="{9D8B030D-6E8A-4147-A177-3AD203B41FA5}">
                      <a16:colId xmlns:a16="http://schemas.microsoft.com/office/drawing/2014/main" val="1429831582"/>
                    </a:ext>
                  </a:extLst>
                </a:gridCol>
              </a:tblGrid>
              <a:tr h="396367">
                <a:tc>
                  <a:txBody>
                    <a:bodyPr/>
                    <a:lstStyle/>
                    <a:p>
                      <a:r>
                        <a:rPr lang="fr-CA" dirty="0"/>
                        <a:t>25</a:t>
                      </a:r>
                    </a:p>
                  </a:txBody>
                  <a:tcPr/>
                </a:tc>
                <a:tc>
                  <a:txBody>
                    <a:bodyPr/>
                    <a:lstStyle/>
                    <a:p>
                      <a:r>
                        <a:rPr lang="fr-CA" dirty="0"/>
                        <a:t>25</a:t>
                      </a:r>
                    </a:p>
                  </a:txBody>
                  <a:tcPr/>
                </a:tc>
                <a:tc>
                  <a:txBody>
                    <a:bodyPr/>
                    <a:lstStyle/>
                    <a:p>
                      <a:r>
                        <a:rPr lang="fr-CA" dirty="0"/>
                        <a:t>28</a:t>
                      </a:r>
                    </a:p>
                  </a:txBody>
                  <a:tcPr/>
                </a:tc>
                <a:tc>
                  <a:txBody>
                    <a:bodyPr/>
                    <a:lstStyle/>
                    <a:p>
                      <a:r>
                        <a:rPr lang="fr-CA" dirty="0"/>
                        <a:t>14</a:t>
                      </a:r>
                    </a:p>
                  </a:txBody>
                  <a:tcPr/>
                </a:tc>
                <a:tc>
                  <a:txBody>
                    <a:bodyPr/>
                    <a:lstStyle/>
                    <a:p>
                      <a:r>
                        <a:rPr lang="fr-CA" dirty="0"/>
                        <a:t>30</a:t>
                      </a:r>
                    </a:p>
                  </a:txBody>
                  <a:tcPr/>
                </a:tc>
                <a:extLst>
                  <a:ext uri="{0D108BD9-81ED-4DB2-BD59-A6C34878D82A}">
                    <a16:rowId xmlns:a16="http://schemas.microsoft.com/office/drawing/2014/main" val="2579278627"/>
                  </a:ext>
                </a:extLst>
              </a:tr>
              <a:tr h="370840">
                <a:tc>
                  <a:txBody>
                    <a:bodyPr/>
                    <a:lstStyle/>
                    <a:p>
                      <a:r>
                        <a:rPr lang="fr-CA" dirty="0"/>
                        <a:t>18</a:t>
                      </a:r>
                    </a:p>
                  </a:txBody>
                  <a:tcPr/>
                </a:tc>
                <a:tc>
                  <a:txBody>
                    <a:bodyPr/>
                    <a:lstStyle/>
                    <a:p>
                      <a:r>
                        <a:rPr lang="fr-CA" dirty="0"/>
                        <a:t>21</a:t>
                      </a:r>
                    </a:p>
                  </a:txBody>
                  <a:tcPr/>
                </a:tc>
                <a:tc>
                  <a:txBody>
                    <a:bodyPr/>
                    <a:lstStyle/>
                    <a:p>
                      <a:r>
                        <a:rPr lang="fr-CA" dirty="0"/>
                        <a:t>22</a:t>
                      </a:r>
                    </a:p>
                  </a:txBody>
                  <a:tcPr/>
                </a:tc>
                <a:tc>
                  <a:txBody>
                    <a:bodyPr/>
                    <a:lstStyle/>
                    <a:p>
                      <a:r>
                        <a:rPr lang="fr-CA" dirty="0"/>
                        <a:t>22</a:t>
                      </a:r>
                    </a:p>
                  </a:txBody>
                  <a:tcPr/>
                </a:tc>
                <a:tc>
                  <a:txBody>
                    <a:bodyPr/>
                    <a:lstStyle/>
                    <a:p>
                      <a:r>
                        <a:rPr lang="fr-CA" dirty="0"/>
                        <a:t>12</a:t>
                      </a:r>
                    </a:p>
                  </a:txBody>
                  <a:tcPr/>
                </a:tc>
                <a:extLst>
                  <a:ext uri="{0D108BD9-81ED-4DB2-BD59-A6C34878D82A}">
                    <a16:rowId xmlns:a16="http://schemas.microsoft.com/office/drawing/2014/main" val="1368099994"/>
                  </a:ext>
                </a:extLst>
              </a:tr>
              <a:tr h="370840">
                <a:tc>
                  <a:txBody>
                    <a:bodyPr/>
                    <a:lstStyle/>
                    <a:p>
                      <a:r>
                        <a:rPr lang="fr-CA" dirty="0"/>
                        <a:t>27</a:t>
                      </a:r>
                    </a:p>
                  </a:txBody>
                  <a:tcPr/>
                </a:tc>
                <a:tc>
                  <a:txBody>
                    <a:bodyPr/>
                    <a:lstStyle/>
                    <a:p>
                      <a:r>
                        <a:rPr lang="fr-CA" dirty="0"/>
                        <a:t>26</a:t>
                      </a:r>
                    </a:p>
                  </a:txBody>
                  <a:tcPr/>
                </a:tc>
                <a:tc>
                  <a:txBody>
                    <a:bodyPr/>
                    <a:lstStyle/>
                    <a:p>
                      <a:r>
                        <a:rPr lang="fr-CA" dirty="0"/>
                        <a:t>28</a:t>
                      </a:r>
                    </a:p>
                  </a:txBody>
                  <a:tcPr/>
                </a:tc>
                <a:tc>
                  <a:txBody>
                    <a:bodyPr/>
                    <a:lstStyle/>
                    <a:p>
                      <a:r>
                        <a:rPr lang="fr-CA" dirty="0"/>
                        <a:t>19</a:t>
                      </a:r>
                    </a:p>
                  </a:txBody>
                  <a:tcPr/>
                </a:tc>
                <a:tc>
                  <a:txBody>
                    <a:bodyPr/>
                    <a:lstStyle/>
                    <a:p>
                      <a:r>
                        <a:rPr lang="fr-CA" dirty="0"/>
                        <a:t>22</a:t>
                      </a:r>
                    </a:p>
                  </a:txBody>
                  <a:tcPr/>
                </a:tc>
                <a:extLst>
                  <a:ext uri="{0D108BD9-81ED-4DB2-BD59-A6C34878D82A}">
                    <a16:rowId xmlns:a16="http://schemas.microsoft.com/office/drawing/2014/main" val="3188451704"/>
                  </a:ext>
                </a:extLst>
              </a:tr>
              <a:tr h="370840">
                <a:tc>
                  <a:txBody>
                    <a:bodyPr/>
                    <a:lstStyle/>
                    <a:p>
                      <a:r>
                        <a:rPr lang="fr-CA" dirty="0"/>
                        <a:t>23</a:t>
                      </a:r>
                    </a:p>
                  </a:txBody>
                  <a:tcPr/>
                </a:tc>
                <a:tc>
                  <a:txBody>
                    <a:bodyPr/>
                    <a:lstStyle/>
                    <a:p>
                      <a:r>
                        <a:rPr lang="fr-CA" dirty="0"/>
                        <a:t>25</a:t>
                      </a:r>
                    </a:p>
                  </a:txBody>
                  <a:tcPr/>
                </a:tc>
                <a:tc>
                  <a:txBody>
                    <a:bodyPr/>
                    <a:lstStyle/>
                    <a:p>
                      <a:r>
                        <a:rPr lang="fr-CA" dirty="0"/>
                        <a:t>24</a:t>
                      </a:r>
                    </a:p>
                  </a:txBody>
                  <a:tcPr/>
                </a:tc>
                <a:tc>
                  <a:txBody>
                    <a:bodyPr/>
                    <a:lstStyle/>
                    <a:p>
                      <a:r>
                        <a:rPr lang="fr-CA" dirty="0"/>
                        <a:t>23</a:t>
                      </a:r>
                    </a:p>
                  </a:txBody>
                  <a:tcPr/>
                </a:tc>
                <a:tc>
                  <a:txBody>
                    <a:bodyPr/>
                    <a:lstStyle/>
                    <a:p>
                      <a:r>
                        <a:rPr lang="fr-CA" dirty="0"/>
                        <a:t>30</a:t>
                      </a:r>
                    </a:p>
                  </a:txBody>
                  <a:tcPr/>
                </a:tc>
                <a:extLst>
                  <a:ext uri="{0D108BD9-81ED-4DB2-BD59-A6C34878D82A}">
                    <a16:rowId xmlns:a16="http://schemas.microsoft.com/office/drawing/2014/main" val="2860090675"/>
                  </a:ext>
                </a:extLst>
              </a:tr>
            </a:tbl>
          </a:graphicData>
        </a:graphic>
      </p:graphicFrame>
      <p:sp>
        <p:nvSpPr>
          <p:cNvPr id="4" name="Espace réservé du numéro de diapositive 3">
            <a:extLst>
              <a:ext uri="{FF2B5EF4-FFF2-40B4-BE49-F238E27FC236}">
                <a16:creationId xmlns:a16="http://schemas.microsoft.com/office/drawing/2014/main" id="{CE3565A8-71FA-F4DD-D852-4E1148178618}"/>
              </a:ext>
            </a:extLst>
          </p:cNvPr>
          <p:cNvSpPr>
            <a:spLocks noGrp="1"/>
          </p:cNvSpPr>
          <p:nvPr>
            <p:ph type="sldNum" sz="quarter" idx="12"/>
          </p:nvPr>
        </p:nvSpPr>
        <p:spPr/>
        <p:txBody>
          <a:bodyPr/>
          <a:lstStyle/>
          <a:p>
            <a:fld id="{BC8B4FB7-AB8A-41EC-A5E3-0904986CC267}" type="slidenum">
              <a:rPr lang="fr-CA" smtClean="0"/>
              <a:t>17</a:t>
            </a:fld>
            <a:endParaRPr lang="fr-CA"/>
          </a:p>
        </p:txBody>
      </p:sp>
    </p:spTree>
    <p:extLst>
      <p:ext uri="{BB962C8B-B14F-4D97-AF65-F5344CB8AC3E}">
        <p14:creationId xmlns:p14="http://schemas.microsoft.com/office/powerpoint/2010/main" val="65630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4A496-139E-9D42-3AA6-3B785BED99F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E21265-D222-28AA-A55C-FABB264CA18F}"/>
              </a:ext>
            </a:extLst>
          </p:cNvPr>
          <p:cNvSpPr>
            <a:spLocks noGrp="1"/>
          </p:cNvSpPr>
          <p:nvPr>
            <p:ph type="title"/>
          </p:nvPr>
        </p:nvSpPr>
        <p:spPr/>
        <p:txBody>
          <a:bodyPr/>
          <a:lstStyle/>
          <a:p>
            <a:r>
              <a:rPr lang="fr-CA" dirty="0"/>
              <a:t>Distribution des fréquences non groupées</a:t>
            </a:r>
          </a:p>
        </p:txBody>
      </p:sp>
      <p:sp>
        <p:nvSpPr>
          <p:cNvPr id="4" name="Espace réservé du numéro de diapositive 3">
            <a:extLst>
              <a:ext uri="{FF2B5EF4-FFF2-40B4-BE49-F238E27FC236}">
                <a16:creationId xmlns:a16="http://schemas.microsoft.com/office/drawing/2014/main" id="{24DFEE3A-5E43-F79D-C8FF-B21097C3BBEB}"/>
              </a:ext>
            </a:extLst>
          </p:cNvPr>
          <p:cNvSpPr>
            <a:spLocks noGrp="1"/>
          </p:cNvSpPr>
          <p:nvPr>
            <p:ph type="sldNum" sz="quarter" idx="12"/>
          </p:nvPr>
        </p:nvSpPr>
        <p:spPr/>
        <p:txBody>
          <a:bodyPr/>
          <a:lstStyle/>
          <a:p>
            <a:fld id="{BC8B4FB7-AB8A-41EC-A5E3-0904986CC267}" type="slidenum">
              <a:rPr lang="fr-CA" smtClean="0"/>
              <a:t>18</a:t>
            </a:fld>
            <a:endParaRPr lang="fr-CA"/>
          </a:p>
        </p:txBody>
      </p:sp>
      <p:graphicFrame>
        <p:nvGraphicFramePr>
          <p:cNvPr id="11" name="Espace réservé du contenu 10">
            <a:extLst>
              <a:ext uri="{FF2B5EF4-FFF2-40B4-BE49-F238E27FC236}">
                <a16:creationId xmlns:a16="http://schemas.microsoft.com/office/drawing/2014/main" id="{5B98BE9B-DF93-B3BC-77F2-5947A16F6C7D}"/>
              </a:ext>
            </a:extLst>
          </p:cNvPr>
          <p:cNvGraphicFramePr>
            <a:graphicFrameLocks noGrp="1"/>
          </p:cNvGraphicFramePr>
          <p:nvPr>
            <p:ph idx="1"/>
            <p:extLst>
              <p:ext uri="{D42A27DB-BD31-4B8C-83A1-F6EECF244321}">
                <p14:modId xmlns:p14="http://schemas.microsoft.com/office/powerpoint/2010/main" val="4150738659"/>
              </p:ext>
            </p:extLst>
          </p:nvPr>
        </p:nvGraphicFramePr>
        <p:xfrm>
          <a:off x="2124540" y="1776404"/>
          <a:ext cx="7942920" cy="4543019"/>
        </p:xfrm>
        <a:graphic>
          <a:graphicData uri="http://schemas.openxmlformats.org/drawingml/2006/table">
            <a:tbl>
              <a:tblPr firstRow="1" lastRow="1">
                <a:tableStyleId>{9D7B26C5-4107-4FEC-AEDC-1716B250A1EF}</a:tableStyleId>
              </a:tblPr>
              <a:tblGrid>
                <a:gridCol w="1985730">
                  <a:extLst>
                    <a:ext uri="{9D8B030D-6E8A-4147-A177-3AD203B41FA5}">
                      <a16:colId xmlns:a16="http://schemas.microsoft.com/office/drawing/2014/main" val="1977250894"/>
                    </a:ext>
                  </a:extLst>
                </a:gridCol>
                <a:gridCol w="1985730">
                  <a:extLst>
                    <a:ext uri="{9D8B030D-6E8A-4147-A177-3AD203B41FA5}">
                      <a16:colId xmlns:a16="http://schemas.microsoft.com/office/drawing/2014/main" val="343073810"/>
                    </a:ext>
                  </a:extLst>
                </a:gridCol>
                <a:gridCol w="1985730">
                  <a:extLst>
                    <a:ext uri="{9D8B030D-6E8A-4147-A177-3AD203B41FA5}">
                      <a16:colId xmlns:a16="http://schemas.microsoft.com/office/drawing/2014/main" val="2024205981"/>
                    </a:ext>
                  </a:extLst>
                </a:gridCol>
                <a:gridCol w="1985730">
                  <a:extLst>
                    <a:ext uri="{9D8B030D-6E8A-4147-A177-3AD203B41FA5}">
                      <a16:colId xmlns:a16="http://schemas.microsoft.com/office/drawing/2014/main" val="4005007871"/>
                    </a:ext>
                  </a:extLst>
                </a:gridCol>
              </a:tblGrid>
              <a:tr h="469858">
                <a:tc>
                  <a:txBody>
                    <a:bodyPr/>
                    <a:lstStyle/>
                    <a:p>
                      <a:pPr algn="ctr"/>
                      <a:r>
                        <a:rPr lang="fr-CA" sz="1400" dirty="0"/>
                        <a:t>Résultat à l’examen</a:t>
                      </a:r>
                    </a:p>
                  </a:txBody>
                  <a:tcPr marL="69069" marR="69069" marT="34534" marB="34534" anchor="ctr"/>
                </a:tc>
                <a:tc>
                  <a:txBody>
                    <a:bodyPr/>
                    <a:lstStyle/>
                    <a:p>
                      <a:pPr algn="ctr"/>
                      <a:r>
                        <a:rPr lang="fr-CA" sz="1400" dirty="0"/>
                        <a:t>Fréquence</a:t>
                      </a:r>
                    </a:p>
                  </a:txBody>
                  <a:tcPr marL="69069" marR="69069" marT="34534" marB="34534" anchor="ctr"/>
                </a:tc>
                <a:tc>
                  <a:txBody>
                    <a:bodyPr/>
                    <a:lstStyle/>
                    <a:p>
                      <a:pPr algn="ctr"/>
                      <a:r>
                        <a:rPr lang="fr-CA" sz="1400" dirty="0"/>
                        <a:t>Fréquence relative (%)</a:t>
                      </a:r>
                    </a:p>
                  </a:txBody>
                  <a:tcPr marL="69069" marR="69069" marT="34534" marB="34534" anchor="ctr"/>
                </a:tc>
                <a:tc>
                  <a:txBody>
                    <a:bodyPr/>
                    <a:lstStyle/>
                    <a:p>
                      <a:pPr algn="ctr"/>
                      <a:r>
                        <a:rPr lang="fr-CA" sz="1400" dirty="0"/>
                        <a:t>Fréquence relative cumulative (%)</a:t>
                      </a:r>
                    </a:p>
                  </a:txBody>
                  <a:tcPr marL="69069" marR="69069" marT="34534" marB="34534" anchor="ctr"/>
                </a:tc>
                <a:extLst>
                  <a:ext uri="{0D108BD9-81ED-4DB2-BD59-A6C34878D82A}">
                    <a16:rowId xmlns:a16="http://schemas.microsoft.com/office/drawing/2014/main" val="3078155964"/>
                  </a:ext>
                </a:extLst>
              </a:tr>
              <a:tr h="276275">
                <a:tc>
                  <a:txBody>
                    <a:bodyPr/>
                    <a:lstStyle/>
                    <a:p>
                      <a:pPr algn="r"/>
                      <a:r>
                        <a:rPr lang="fr-CA" sz="1400" dirty="0"/>
                        <a:t>12</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a:t>
                      </a:r>
                    </a:p>
                  </a:txBody>
                  <a:tcPr marL="69069" marR="69069" marT="34534" marB="34534" anchor="ctr"/>
                </a:tc>
                <a:tc>
                  <a:txBody>
                    <a:bodyPr/>
                    <a:lstStyle/>
                    <a:p>
                      <a:pPr algn="r"/>
                      <a:r>
                        <a:rPr lang="fr-CA" sz="1400" dirty="0"/>
                        <a:t>5</a:t>
                      </a:r>
                    </a:p>
                  </a:txBody>
                  <a:tcPr marL="69069" marR="69069" marT="34534" marB="34534" anchor="ctr"/>
                </a:tc>
                <a:extLst>
                  <a:ext uri="{0D108BD9-81ED-4DB2-BD59-A6C34878D82A}">
                    <a16:rowId xmlns:a16="http://schemas.microsoft.com/office/drawing/2014/main" val="3945070820"/>
                  </a:ext>
                </a:extLst>
              </a:tr>
              <a:tr h="276275">
                <a:tc>
                  <a:txBody>
                    <a:bodyPr/>
                    <a:lstStyle/>
                    <a:p>
                      <a:pPr algn="r"/>
                      <a:r>
                        <a:rPr lang="fr-CA" sz="1400" dirty="0"/>
                        <a:t>14</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10</a:t>
                      </a:r>
                    </a:p>
                  </a:txBody>
                  <a:tcPr marL="69069" marR="69069" marT="34534" marB="34534" anchor="ctr"/>
                </a:tc>
                <a:extLst>
                  <a:ext uri="{0D108BD9-81ED-4DB2-BD59-A6C34878D82A}">
                    <a16:rowId xmlns:a16="http://schemas.microsoft.com/office/drawing/2014/main" val="3847398211"/>
                  </a:ext>
                </a:extLst>
              </a:tr>
              <a:tr h="276275">
                <a:tc>
                  <a:txBody>
                    <a:bodyPr/>
                    <a:lstStyle/>
                    <a:p>
                      <a:pPr algn="r"/>
                      <a:r>
                        <a:rPr lang="fr-CA" sz="1400"/>
                        <a:t>18</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15</a:t>
                      </a:r>
                    </a:p>
                  </a:txBody>
                  <a:tcPr marL="69069" marR="69069" marT="34534" marB="34534" anchor="ctr"/>
                </a:tc>
                <a:extLst>
                  <a:ext uri="{0D108BD9-81ED-4DB2-BD59-A6C34878D82A}">
                    <a16:rowId xmlns:a16="http://schemas.microsoft.com/office/drawing/2014/main" val="787376117"/>
                  </a:ext>
                </a:extLst>
              </a:tr>
              <a:tr h="276275">
                <a:tc>
                  <a:txBody>
                    <a:bodyPr/>
                    <a:lstStyle/>
                    <a:p>
                      <a:pPr algn="r"/>
                      <a:r>
                        <a:rPr lang="fr-CA" sz="1400" dirty="0"/>
                        <a:t>19</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20</a:t>
                      </a:r>
                    </a:p>
                  </a:txBody>
                  <a:tcPr marL="69069" marR="69069" marT="34534" marB="34534" anchor="ctr"/>
                </a:tc>
                <a:extLst>
                  <a:ext uri="{0D108BD9-81ED-4DB2-BD59-A6C34878D82A}">
                    <a16:rowId xmlns:a16="http://schemas.microsoft.com/office/drawing/2014/main" val="475574340"/>
                  </a:ext>
                </a:extLst>
              </a:tr>
              <a:tr h="276275">
                <a:tc>
                  <a:txBody>
                    <a:bodyPr/>
                    <a:lstStyle/>
                    <a:p>
                      <a:pPr algn="r"/>
                      <a:r>
                        <a:rPr lang="fr-CA" sz="1400"/>
                        <a:t>21</a:t>
                      </a:r>
                    </a:p>
                  </a:txBody>
                  <a:tcPr marL="69069" marR="69069" marT="34534" marB="34534" anchor="ctr"/>
                </a:tc>
                <a:tc>
                  <a:txBody>
                    <a:bodyPr/>
                    <a:lstStyle/>
                    <a:p>
                      <a:pPr algn="r"/>
                      <a:r>
                        <a:rPr lang="fr-CA" sz="1400" dirty="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25 </a:t>
                      </a:r>
                    </a:p>
                  </a:txBody>
                  <a:tcPr marL="69069" marR="69069" marT="34534" marB="34534" anchor="ctr"/>
                </a:tc>
                <a:extLst>
                  <a:ext uri="{0D108BD9-81ED-4DB2-BD59-A6C34878D82A}">
                    <a16:rowId xmlns:a16="http://schemas.microsoft.com/office/drawing/2014/main" val="945570626"/>
                  </a:ext>
                </a:extLst>
              </a:tr>
              <a:tr h="276275">
                <a:tc>
                  <a:txBody>
                    <a:bodyPr/>
                    <a:lstStyle/>
                    <a:p>
                      <a:pPr algn="r"/>
                      <a:r>
                        <a:rPr lang="fr-CA" sz="1400"/>
                        <a:t>22</a:t>
                      </a:r>
                    </a:p>
                  </a:txBody>
                  <a:tcPr marL="69069" marR="69069" marT="34534" marB="34534" anchor="ctr"/>
                </a:tc>
                <a:tc>
                  <a:txBody>
                    <a:bodyPr/>
                    <a:lstStyle/>
                    <a:p>
                      <a:pPr algn="r"/>
                      <a:r>
                        <a:rPr lang="fr-CA" sz="1400"/>
                        <a:t>3</a:t>
                      </a:r>
                    </a:p>
                  </a:txBody>
                  <a:tcPr marL="69069" marR="69069" marT="34534" marB="34534" anchor="ctr"/>
                </a:tc>
                <a:tc>
                  <a:txBody>
                    <a:bodyPr/>
                    <a:lstStyle/>
                    <a:p>
                      <a:pPr algn="r"/>
                      <a:r>
                        <a:rPr lang="fr-CA" sz="1400" dirty="0"/>
                        <a:t>15 </a:t>
                      </a:r>
                    </a:p>
                  </a:txBody>
                  <a:tcPr marL="69069" marR="69069" marT="34534" marB="34534" anchor="ctr"/>
                </a:tc>
                <a:tc>
                  <a:txBody>
                    <a:bodyPr/>
                    <a:lstStyle/>
                    <a:p>
                      <a:pPr algn="r"/>
                      <a:r>
                        <a:rPr lang="fr-CA" sz="1400" dirty="0"/>
                        <a:t>40</a:t>
                      </a:r>
                    </a:p>
                  </a:txBody>
                  <a:tcPr marL="69069" marR="69069" marT="34534" marB="34534" anchor="ctr"/>
                </a:tc>
                <a:extLst>
                  <a:ext uri="{0D108BD9-81ED-4DB2-BD59-A6C34878D82A}">
                    <a16:rowId xmlns:a16="http://schemas.microsoft.com/office/drawing/2014/main" val="1911207139"/>
                  </a:ext>
                </a:extLst>
              </a:tr>
              <a:tr h="276275">
                <a:tc>
                  <a:txBody>
                    <a:bodyPr/>
                    <a:lstStyle/>
                    <a:p>
                      <a:pPr algn="r"/>
                      <a:r>
                        <a:rPr lang="fr-CA" sz="1400"/>
                        <a:t>23</a:t>
                      </a:r>
                    </a:p>
                  </a:txBody>
                  <a:tcPr marL="69069" marR="69069" marT="34534" marB="34534" anchor="ctr"/>
                </a:tc>
                <a:tc>
                  <a:txBody>
                    <a:bodyPr/>
                    <a:lstStyle/>
                    <a:p>
                      <a:pPr algn="r"/>
                      <a:r>
                        <a:rPr lang="fr-CA" sz="1400"/>
                        <a:t>2</a:t>
                      </a:r>
                    </a:p>
                  </a:txBody>
                  <a:tcPr marL="69069" marR="69069" marT="34534" marB="34534" anchor="ctr"/>
                </a:tc>
                <a:tc>
                  <a:txBody>
                    <a:bodyPr/>
                    <a:lstStyle/>
                    <a:p>
                      <a:pPr algn="r"/>
                      <a:r>
                        <a:rPr lang="fr-CA" sz="1400" dirty="0"/>
                        <a:t>10 </a:t>
                      </a:r>
                    </a:p>
                  </a:txBody>
                  <a:tcPr marL="69069" marR="69069" marT="34534" marB="34534" anchor="ctr"/>
                </a:tc>
                <a:tc>
                  <a:txBody>
                    <a:bodyPr/>
                    <a:lstStyle/>
                    <a:p>
                      <a:pPr algn="r"/>
                      <a:r>
                        <a:rPr lang="fr-CA" sz="1400" dirty="0"/>
                        <a:t>50</a:t>
                      </a:r>
                    </a:p>
                  </a:txBody>
                  <a:tcPr marL="69069" marR="69069" marT="34534" marB="34534" anchor="ctr"/>
                </a:tc>
                <a:extLst>
                  <a:ext uri="{0D108BD9-81ED-4DB2-BD59-A6C34878D82A}">
                    <a16:rowId xmlns:a16="http://schemas.microsoft.com/office/drawing/2014/main" val="2493799849"/>
                  </a:ext>
                </a:extLst>
              </a:tr>
              <a:tr h="276275">
                <a:tc>
                  <a:txBody>
                    <a:bodyPr/>
                    <a:lstStyle/>
                    <a:p>
                      <a:pPr algn="r"/>
                      <a:r>
                        <a:rPr lang="fr-CA" sz="1400"/>
                        <a:t>24</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a:t>
                      </a:r>
                    </a:p>
                  </a:txBody>
                  <a:tcPr marL="69069" marR="69069" marT="34534" marB="34534" anchor="ctr"/>
                </a:tc>
                <a:tc>
                  <a:txBody>
                    <a:bodyPr/>
                    <a:lstStyle/>
                    <a:p>
                      <a:pPr algn="r"/>
                      <a:r>
                        <a:rPr lang="fr-CA" sz="1400" dirty="0"/>
                        <a:t>55</a:t>
                      </a:r>
                    </a:p>
                  </a:txBody>
                  <a:tcPr marL="69069" marR="69069" marT="34534" marB="34534" anchor="ctr"/>
                </a:tc>
                <a:extLst>
                  <a:ext uri="{0D108BD9-81ED-4DB2-BD59-A6C34878D82A}">
                    <a16:rowId xmlns:a16="http://schemas.microsoft.com/office/drawing/2014/main" val="601721091"/>
                  </a:ext>
                </a:extLst>
              </a:tr>
              <a:tr h="276275">
                <a:tc>
                  <a:txBody>
                    <a:bodyPr/>
                    <a:lstStyle/>
                    <a:p>
                      <a:pPr algn="r"/>
                      <a:r>
                        <a:rPr lang="fr-CA" sz="1400"/>
                        <a:t>25</a:t>
                      </a:r>
                    </a:p>
                  </a:txBody>
                  <a:tcPr marL="69069" marR="69069" marT="34534" marB="34534" anchor="ctr"/>
                </a:tc>
                <a:tc>
                  <a:txBody>
                    <a:bodyPr/>
                    <a:lstStyle/>
                    <a:p>
                      <a:pPr algn="r"/>
                      <a:r>
                        <a:rPr lang="fr-CA" sz="1400"/>
                        <a:t>3</a:t>
                      </a:r>
                    </a:p>
                  </a:txBody>
                  <a:tcPr marL="69069" marR="69069" marT="34534" marB="34534" anchor="ctr"/>
                </a:tc>
                <a:tc>
                  <a:txBody>
                    <a:bodyPr/>
                    <a:lstStyle/>
                    <a:p>
                      <a:pPr algn="r"/>
                      <a:r>
                        <a:rPr lang="fr-CA" sz="1400" dirty="0"/>
                        <a:t>15 </a:t>
                      </a:r>
                    </a:p>
                  </a:txBody>
                  <a:tcPr marL="69069" marR="69069" marT="34534" marB="34534" anchor="ctr"/>
                </a:tc>
                <a:tc>
                  <a:txBody>
                    <a:bodyPr/>
                    <a:lstStyle/>
                    <a:p>
                      <a:pPr algn="r"/>
                      <a:r>
                        <a:rPr lang="fr-CA" sz="1400" dirty="0"/>
                        <a:t>70</a:t>
                      </a:r>
                    </a:p>
                  </a:txBody>
                  <a:tcPr marL="69069" marR="69069" marT="34534" marB="34534" anchor="ctr"/>
                </a:tc>
                <a:extLst>
                  <a:ext uri="{0D108BD9-81ED-4DB2-BD59-A6C34878D82A}">
                    <a16:rowId xmlns:a16="http://schemas.microsoft.com/office/drawing/2014/main" val="1546641225"/>
                  </a:ext>
                </a:extLst>
              </a:tr>
              <a:tr h="276275">
                <a:tc>
                  <a:txBody>
                    <a:bodyPr/>
                    <a:lstStyle/>
                    <a:p>
                      <a:pPr algn="r"/>
                      <a:r>
                        <a:rPr lang="fr-CA" sz="1400"/>
                        <a:t>26</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a:t>
                      </a:r>
                    </a:p>
                  </a:txBody>
                  <a:tcPr marL="69069" marR="69069" marT="34534" marB="34534" anchor="ctr"/>
                </a:tc>
                <a:tc>
                  <a:txBody>
                    <a:bodyPr/>
                    <a:lstStyle/>
                    <a:p>
                      <a:pPr algn="r"/>
                      <a:r>
                        <a:rPr lang="fr-CA" sz="1400" dirty="0"/>
                        <a:t>75</a:t>
                      </a:r>
                    </a:p>
                  </a:txBody>
                  <a:tcPr marL="69069" marR="69069" marT="34534" marB="34534" anchor="ctr"/>
                </a:tc>
                <a:extLst>
                  <a:ext uri="{0D108BD9-81ED-4DB2-BD59-A6C34878D82A}">
                    <a16:rowId xmlns:a16="http://schemas.microsoft.com/office/drawing/2014/main" val="673379677"/>
                  </a:ext>
                </a:extLst>
              </a:tr>
              <a:tr h="276275">
                <a:tc>
                  <a:txBody>
                    <a:bodyPr/>
                    <a:lstStyle/>
                    <a:p>
                      <a:pPr algn="r"/>
                      <a:r>
                        <a:rPr lang="fr-CA" sz="1400"/>
                        <a:t>27</a:t>
                      </a:r>
                    </a:p>
                  </a:txBody>
                  <a:tcPr marL="69069" marR="69069" marT="34534" marB="34534" anchor="ctr"/>
                </a:tc>
                <a:tc>
                  <a:txBody>
                    <a:bodyPr/>
                    <a:lstStyle/>
                    <a:p>
                      <a:pPr algn="r"/>
                      <a:r>
                        <a:rPr lang="fr-CA" sz="1400"/>
                        <a:t>1</a:t>
                      </a:r>
                    </a:p>
                  </a:txBody>
                  <a:tcPr marL="69069" marR="69069" marT="34534" marB="34534" anchor="ctr"/>
                </a:tc>
                <a:tc>
                  <a:txBody>
                    <a:bodyPr/>
                    <a:lstStyle/>
                    <a:p>
                      <a:pPr algn="r"/>
                      <a:r>
                        <a:rPr lang="fr-CA" sz="1400" dirty="0"/>
                        <a:t>5 </a:t>
                      </a:r>
                    </a:p>
                  </a:txBody>
                  <a:tcPr marL="69069" marR="69069" marT="34534" marB="34534" anchor="ctr"/>
                </a:tc>
                <a:tc>
                  <a:txBody>
                    <a:bodyPr/>
                    <a:lstStyle/>
                    <a:p>
                      <a:pPr algn="r"/>
                      <a:r>
                        <a:rPr lang="fr-CA" sz="1400" dirty="0"/>
                        <a:t>80</a:t>
                      </a:r>
                    </a:p>
                  </a:txBody>
                  <a:tcPr marL="69069" marR="69069" marT="34534" marB="34534" anchor="ctr"/>
                </a:tc>
                <a:extLst>
                  <a:ext uri="{0D108BD9-81ED-4DB2-BD59-A6C34878D82A}">
                    <a16:rowId xmlns:a16="http://schemas.microsoft.com/office/drawing/2014/main" val="2398230810"/>
                  </a:ext>
                </a:extLst>
              </a:tr>
              <a:tr h="375667">
                <a:tc>
                  <a:txBody>
                    <a:bodyPr/>
                    <a:lstStyle/>
                    <a:p>
                      <a:pPr algn="r"/>
                      <a:r>
                        <a:rPr lang="fr-CA" sz="1400"/>
                        <a:t>28</a:t>
                      </a:r>
                    </a:p>
                  </a:txBody>
                  <a:tcPr marL="69069" marR="69069" marT="34534" marB="34534" anchor="ctr"/>
                </a:tc>
                <a:tc>
                  <a:txBody>
                    <a:bodyPr/>
                    <a:lstStyle/>
                    <a:p>
                      <a:pPr algn="r"/>
                      <a:r>
                        <a:rPr lang="fr-CA" sz="1400"/>
                        <a:t>2</a:t>
                      </a:r>
                    </a:p>
                  </a:txBody>
                  <a:tcPr marL="69069" marR="69069" marT="34534" marB="34534" anchor="ctr"/>
                </a:tc>
                <a:tc>
                  <a:txBody>
                    <a:bodyPr/>
                    <a:lstStyle/>
                    <a:p>
                      <a:pPr algn="r"/>
                      <a:r>
                        <a:rPr lang="fr-CA" sz="1400" dirty="0"/>
                        <a:t>10</a:t>
                      </a:r>
                    </a:p>
                  </a:txBody>
                  <a:tcPr marL="69069" marR="69069" marT="34534" marB="34534" anchor="ctr"/>
                </a:tc>
                <a:tc>
                  <a:txBody>
                    <a:bodyPr/>
                    <a:lstStyle/>
                    <a:p>
                      <a:pPr algn="r"/>
                      <a:r>
                        <a:rPr lang="fr-CA" sz="1400" dirty="0"/>
                        <a:t>90 </a:t>
                      </a:r>
                    </a:p>
                  </a:txBody>
                  <a:tcPr marL="69069" marR="69069" marT="34534" marB="34534" anchor="ctr"/>
                </a:tc>
                <a:extLst>
                  <a:ext uri="{0D108BD9-81ED-4DB2-BD59-A6C34878D82A}">
                    <a16:rowId xmlns:a16="http://schemas.microsoft.com/office/drawing/2014/main" val="4045433169"/>
                  </a:ext>
                </a:extLst>
              </a:tr>
              <a:tr h="276275">
                <a:tc>
                  <a:txBody>
                    <a:bodyPr/>
                    <a:lstStyle/>
                    <a:p>
                      <a:pPr algn="r"/>
                      <a:r>
                        <a:rPr lang="fr-CA" sz="1400" dirty="0"/>
                        <a:t>30</a:t>
                      </a:r>
                    </a:p>
                  </a:txBody>
                  <a:tcPr marL="69069" marR="69069" marT="34534" marB="34534" anchor="ctr"/>
                </a:tc>
                <a:tc>
                  <a:txBody>
                    <a:bodyPr/>
                    <a:lstStyle/>
                    <a:p>
                      <a:pPr algn="r"/>
                      <a:r>
                        <a:rPr lang="fr-CA" sz="1400" dirty="0"/>
                        <a:t>2</a:t>
                      </a:r>
                    </a:p>
                  </a:txBody>
                  <a:tcPr marL="69069" marR="69069" marT="34534" marB="34534" anchor="ctr"/>
                </a:tc>
                <a:tc>
                  <a:txBody>
                    <a:bodyPr/>
                    <a:lstStyle/>
                    <a:p>
                      <a:pPr algn="r"/>
                      <a:r>
                        <a:rPr lang="fr-CA" sz="1400" dirty="0"/>
                        <a:t>10 </a:t>
                      </a:r>
                    </a:p>
                  </a:txBody>
                  <a:tcPr marL="69069" marR="69069" marT="34534" marB="34534" anchor="ctr"/>
                </a:tc>
                <a:tc>
                  <a:txBody>
                    <a:bodyPr/>
                    <a:lstStyle/>
                    <a:p>
                      <a:pPr algn="r"/>
                      <a:r>
                        <a:rPr lang="fr-CA" sz="1400" dirty="0"/>
                        <a:t>100</a:t>
                      </a:r>
                    </a:p>
                  </a:txBody>
                  <a:tcPr marL="69069" marR="69069" marT="34534" marB="34534" anchor="ctr"/>
                </a:tc>
                <a:extLst>
                  <a:ext uri="{0D108BD9-81ED-4DB2-BD59-A6C34878D82A}">
                    <a16:rowId xmlns:a16="http://schemas.microsoft.com/office/drawing/2014/main" val="3098536647"/>
                  </a:ext>
                </a:extLst>
              </a:tr>
              <a:tr h="276275">
                <a:tc>
                  <a:txBody>
                    <a:bodyPr/>
                    <a:lstStyle/>
                    <a:p>
                      <a:pPr algn="r"/>
                      <a:r>
                        <a:rPr lang="fr-CA" sz="1400" b="1" dirty="0"/>
                        <a:t>Total</a:t>
                      </a:r>
                      <a:endParaRPr lang="fr-CA" sz="1400" dirty="0"/>
                    </a:p>
                  </a:txBody>
                  <a:tcPr marL="69069" marR="69069" marT="34534" marB="34534" anchor="ctr"/>
                </a:tc>
                <a:tc>
                  <a:txBody>
                    <a:bodyPr/>
                    <a:lstStyle/>
                    <a:p>
                      <a:pPr algn="r"/>
                      <a:r>
                        <a:rPr lang="fr-CA" sz="1400" b="1" dirty="0"/>
                        <a:t>20</a:t>
                      </a:r>
                      <a:endParaRPr lang="fr-CA" sz="1400" dirty="0"/>
                    </a:p>
                  </a:txBody>
                  <a:tcPr marL="69069" marR="69069" marT="34534" marB="34534" anchor="ctr"/>
                </a:tc>
                <a:tc>
                  <a:txBody>
                    <a:bodyPr/>
                    <a:lstStyle/>
                    <a:p>
                      <a:pPr algn="r"/>
                      <a:r>
                        <a:rPr lang="fr-CA" sz="1400" b="1" dirty="0"/>
                        <a:t>100</a:t>
                      </a:r>
                      <a:endParaRPr lang="fr-CA" sz="1400" dirty="0"/>
                    </a:p>
                  </a:txBody>
                  <a:tcPr marL="69069" marR="69069" marT="34534" marB="34534" anchor="ctr"/>
                </a:tc>
                <a:tc>
                  <a:txBody>
                    <a:bodyPr/>
                    <a:lstStyle/>
                    <a:p>
                      <a:pPr algn="r"/>
                      <a:r>
                        <a:rPr lang="fr-CA" sz="1400" b="1" dirty="0"/>
                        <a:t>100 </a:t>
                      </a:r>
                      <a:endParaRPr lang="fr-CA" sz="1400" dirty="0"/>
                    </a:p>
                  </a:txBody>
                  <a:tcPr marL="69069" marR="69069" marT="34534" marB="34534" anchor="ctr"/>
                </a:tc>
                <a:extLst>
                  <a:ext uri="{0D108BD9-81ED-4DB2-BD59-A6C34878D82A}">
                    <a16:rowId xmlns:a16="http://schemas.microsoft.com/office/drawing/2014/main" val="4284389857"/>
                  </a:ext>
                </a:extLst>
              </a:tr>
            </a:tbl>
          </a:graphicData>
        </a:graphic>
      </p:graphicFrame>
    </p:spTree>
    <p:extLst>
      <p:ext uri="{BB962C8B-B14F-4D97-AF65-F5344CB8AC3E}">
        <p14:creationId xmlns:p14="http://schemas.microsoft.com/office/powerpoint/2010/main" val="354885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651B2-72B1-E1EF-6948-E456DF4E8E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0A1282-079A-8783-31F0-10B6FA88F2F4}"/>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B4D6170A-721B-F0EF-594A-BA9D4406434C}"/>
              </a:ext>
            </a:extLst>
          </p:cNvPr>
          <p:cNvSpPr>
            <a:spLocks noGrp="1"/>
          </p:cNvSpPr>
          <p:nvPr>
            <p:ph type="sldNum" sz="quarter" idx="12"/>
          </p:nvPr>
        </p:nvSpPr>
        <p:spPr/>
        <p:txBody>
          <a:bodyPr/>
          <a:lstStyle/>
          <a:p>
            <a:fld id="{BC8B4FB7-AB8A-41EC-A5E3-0904986CC267}" type="slidenum">
              <a:rPr lang="fr-CA" smtClean="0"/>
              <a:t>19</a:t>
            </a:fld>
            <a:endParaRPr lang="fr-CA"/>
          </a:p>
        </p:txBody>
      </p:sp>
      <p:sp>
        <p:nvSpPr>
          <p:cNvPr id="6" name="Espace réservé du contenu 5">
            <a:extLst>
              <a:ext uri="{FF2B5EF4-FFF2-40B4-BE49-F238E27FC236}">
                <a16:creationId xmlns:a16="http://schemas.microsoft.com/office/drawing/2014/main" id="{D575385C-CF7E-7C5B-FDFD-EB1D35CF3D8C}"/>
              </a:ext>
            </a:extLst>
          </p:cNvPr>
          <p:cNvSpPr>
            <a:spLocks noGrp="1"/>
          </p:cNvSpPr>
          <p:nvPr>
            <p:ph idx="1"/>
          </p:nvPr>
        </p:nvSpPr>
        <p:spPr>
          <a:xfrm>
            <a:off x="475488" y="1825625"/>
            <a:ext cx="11256264" cy="4351338"/>
          </a:xfrm>
        </p:spPr>
        <p:txBody>
          <a:bodyPr anchor="ctr">
            <a:normAutofit fontScale="92500"/>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1: Décider du nombre de catégories/classes (arbitraire/imposée ou basée sur une règle mathématique, entre 5 et 15 (10 et 20 selon d’autres auteurs))</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2: Calcul de la différence entre la plus petite et la plus grande valeur dans la distribution (étendue)</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3: Diviser cette différence par le nombre de classe. Le résultat indique la taille de chaque intervalle (amplitude). </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4: Calculer la limite inférieure. Sous la plus petite valeur de la distribution mais assez proche, et on ajoute une décimale de plus pour éviter qu’une donnée se trouve entre deux classes</a:t>
            </a:r>
          </a:p>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Étape 5: On forme les classes en ajoutant la taille (amplitude) de chaque classe</a:t>
            </a:r>
          </a:p>
        </p:txBody>
      </p:sp>
    </p:spTree>
    <p:extLst>
      <p:ext uri="{BB962C8B-B14F-4D97-AF65-F5344CB8AC3E}">
        <p14:creationId xmlns:p14="http://schemas.microsoft.com/office/powerpoint/2010/main" val="287411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lnSpcReduction="10000"/>
          </a:bodyPr>
          <a:lstStyle/>
          <a:p>
            <a:pPr marL="514350" indent="-514350">
              <a:buFont typeface="+mj-lt"/>
              <a:buAutoNum type="arabicPeriod"/>
            </a:pPr>
            <a:r>
              <a:rPr lang="fr-CA" dirty="0"/>
              <a:t>Où en sommes-nous?</a:t>
            </a:r>
          </a:p>
          <a:p>
            <a:pPr marL="514350" indent="-514350">
              <a:buFont typeface="+mj-lt"/>
              <a:buAutoNum type="arabicPeriod"/>
            </a:pPr>
            <a:r>
              <a:rPr lang="fr-CA" dirty="0"/>
              <a:t>Phase empirique</a:t>
            </a:r>
          </a:p>
          <a:p>
            <a:pPr marL="514350" indent="-514350">
              <a:buFont typeface="+mj-lt"/>
              <a:buAutoNum type="arabicPeriod"/>
            </a:pPr>
            <a:r>
              <a:rPr lang="fr-CA" dirty="0"/>
              <a:t>Le vocabulaire de l’analyse statistique</a:t>
            </a:r>
          </a:p>
          <a:p>
            <a:pPr marL="514350" indent="-514350">
              <a:buFont typeface="+mj-lt"/>
              <a:buAutoNum type="arabicPeriod"/>
            </a:pPr>
            <a:r>
              <a:rPr lang="fr-CA" dirty="0"/>
              <a:t>Représentation en tableau</a:t>
            </a:r>
          </a:p>
          <a:p>
            <a:pPr marL="514350" indent="-514350">
              <a:buFont typeface="+mj-lt"/>
              <a:buAutoNum type="arabicPeriod"/>
            </a:pPr>
            <a:r>
              <a:rPr lang="fr-CA" dirty="0"/>
              <a:t>PAUSE</a:t>
            </a:r>
          </a:p>
          <a:p>
            <a:pPr marL="514350" indent="-514350">
              <a:buFont typeface="+mj-lt"/>
              <a:buAutoNum type="arabicPeriod"/>
            </a:pPr>
            <a:r>
              <a:rPr lang="fr-CA" dirty="0"/>
              <a:t>Mise en forme des tableaux</a:t>
            </a:r>
          </a:p>
          <a:p>
            <a:pPr marL="514350" indent="-514350">
              <a:buFont typeface="+mj-lt"/>
              <a:buAutoNum type="arabicPeriod"/>
            </a:pPr>
            <a:r>
              <a:rPr lang="fr-CA" dirty="0"/>
              <a:t>Représentation en graphique</a:t>
            </a:r>
          </a:p>
          <a:p>
            <a:pPr marL="514350" indent="-514350">
              <a:buFont typeface="+mj-lt"/>
              <a:buAutoNum type="arabicPeriod"/>
            </a:pPr>
            <a:r>
              <a:rPr lang="fr-CA" dirty="0"/>
              <a:t>Mise en forme des graphiques</a:t>
            </a:r>
          </a:p>
          <a:p>
            <a:pPr marL="514350" indent="-514350">
              <a:buFont typeface="+mj-lt"/>
              <a:buAutoNum type="arabicPeriod"/>
            </a:pPr>
            <a:r>
              <a:rPr lang="fr-CA" dirty="0"/>
              <a:t>Graphique ou tableau?</a:t>
            </a:r>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16C7-E2FE-B775-C479-6A12B5AB3E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EB987B-EC80-82FB-E46E-5E12F8ED9EF7}"/>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D0A9E9D7-101C-2AF6-2F00-344D48E7059B}"/>
              </a:ext>
            </a:extLst>
          </p:cNvPr>
          <p:cNvSpPr>
            <a:spLocks noGrp="1"/>
          </p:cNvSpPr>
          <p:nvPr>
            <p:ph type="sldNum" sz="quarter" idx="12"/>
          </p:nvPr>
        </p:nvSpPr>
        <p:spPr/>
        <p:txBody>
          <a:bodyPr/>
          <a:lstStyle/>
          <a:p>
            <a:fld id="{BC8B4FB7-AB8A-41EC-A5E3-0904986CC267}" type="slidenum">
              <a:rPr lang="fr-CA" smtClean="0"/>
              <a:t>20</a:t>
            </a:fld>
            <a:endParaRPr lang="fr-CA"/>
          </a:p>
        </p:txBody>
      </p:sp>
      <p:sp>
        <p:nvSpPr>
          <p:cNvPr id="6" name="Espace réservé du contenu 5">
            <a:extLst>
              <a:ext uri="{FF2B5EF4-FFF2-40B4-BE49-F238E27FC236}">
                <a16:creationId xmlns:a16="http://schemas.microsoft.com/office/drawing/2014/main" id="{004B7E18-71B4-BF7F-1F94-7745BA4A2BB0}"/>
              </a:ext>
            </a:extLst>
          </p:cNvPr>
          <p:cNvSpPr>
            <a:spLocks noGrp="1"/>
          </p:cNvSpPr>
          <p:nvPr>
            <p:ph idx="1"/>
          </p:nvPr>
        </p:nvSpPr>
        <p:spPr>
          <a:xfrm>
            <a:off x="475488" y="1825625"/>
            <a:ext cx="11256264" cy="4351338"/>
          </a:xfrm>
        </p:spPr>
        <p:txBody>
          <a:bodyPr anchor="ctr">
            <a:normAutofit fontScale="92500" lnSpcReduction="20000"/>
          </a:bodyPr>
          <a:lstStyle/>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1: Décider du nombre de classes (utilisation de la règle de </a:t>
            </a:r>
            <a:r>
              <a:rPr lang="fr-FR" altLang="fr-FR" b="1" dirty="0" err="1">
                <a:solidFill>
                  <a:srgbClr val="223042"/>
                </a:solidFill>
                <a:latin typeface="Calibri" panose="020F0502020204030204" pitchFamily="34" charset="0"/>
                <a:ea typeface="Calibri" panose="020F0502020204030204" pitchFamily="34" charset="0"/>
                <a:cs typeface="Calibri" panose="020F0502020204030204" pitchFamily="34" charset="0"/>
              </a:rPr>
              <a:t>Sturges</a:t>
            </a: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a:t>
            </a:r>
          </a:p>
          <a:p>
            <a:pPr marL="0" indent="0" algn="ctr">
              <a:buNone/>
            </a:pPr>
            <a:r>
              <a:rPr lang="fr-CA" dirty="0"/>
              <a:t>k=1+3,3log(n) n=taille de l’échantillon</a:t>
            </a:r>
          </a:p>
          <a:p>
            <a:pPr marL="0" indent="0" algn="ctr">
              <a:buNone/>
            </a:pPr>
            <a:r>
              <a:rPr lang="fr-CA" dirty="0"/>
              <a:t>k = 1+3,3log(20)=5,2933989857 ≈ 5 classes</a:t>
            </a: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2: Calcul de l’étendue</a:t>
            </a:r>
            <a:endParaRPr lang="fr-FR" b="1" dirty="0"/>
          </a:p>
          <a:p>
            <a:pPr marL="0" indent="0" algn="ctr">
              <a:buNone/>
            </a:pPr>
            <a:r>
              <a:rPr lang="fr-FR" dirty="0"/>
              <a:t>Étendue=Valeur max−Valeur min=30−12=18</a:t>
            </a: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3: Diviser cette différence par le nombre de classe. Le résultat indique la taille de chaque intervalle. </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Amplitude= Étendue/Nombre de classes​ = 18/5​ = 3,6</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On garde le même nombre de chiffre après la virgule que les données (ici, 3) et on ajoute +1 (si j’avais un chiffre après la virgule, je ferai +0,1, etc.)</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Amplitude = 4</a:t>
            </a:r>
          </a:p>
        </p:txBody>
      </p:sp>
    </p:spTree>
    <p:extLst>
      <p:ext uri="{BB962C8B-B14F-4D97-AF65-F5344CB8AC3E}">
        <p14:creationId xmlns:p14="http://schemas.microsoft.com/office/powerpoint/2010/main" val="320331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E3056-A1CB-0758-B48E-C32F8DDCDF1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AFBDC2-9A3E-3497-2DF2-F3B3C0CA3331}"/>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2EF9F279-C4D0-9676-03D6-27DCBBE60651}"/>
              </a:ext>
            </a:extLst>
          </p:cNvPr>
          <p:cNvSpPr>
            <a:spLocks noGrp="1"/>
          </p:cNvSpPr>
          <p:nvPr>
            <p:ph type="sldNum" sz="quarter" idx="12"/>
          </p:nvPr>
        </p:nvSpPr>
        <p:spPr/>
        <p:txBody>
          <a:bodyPr/>
          <a:lstStyle/>
          <a:p>
            <a:fld id="{BC8B4FB7-AB8A-41EC-A5E3-0904986CC267}" type="slidenum">
              <a:rPr lang="fr-CA" smtClean="0"/>
              <a:t>21</a:t>
            </a:fld>
            <a:endParaRPr lang="fr-CA"/>
          </a:p>
        </p:txBody>
      </p:sp>
      <p:sp>
        <p:nvSpPr>
          <p:cNvPr id="6" name="Espace réservé du contenu 5">
            <a:extLst>
              <a:ext uri="{FF2B5EF4-FFF2-40B4-BE49-F238E27FC236}">
                <a16:creationId xmlns:a16="http://schemas.microsoft.com/office/drawing/2014/main" id="{F57A2B9B-8149-C0BC-3379-712BD1B7EAAE}"/>
              </a:ext>
            </a:extLst>
          </p:cNvPr>
          <p:cNvSpPr>
            <a:spLocks noGrp="1"/>
          </p:cNvSpPr>
          <p:nvPr>
            <p:ph idx="1"/>
          </p:nvPr>
        </p:nvSpPr>
        <p:spPr>
          <a:xfrm>
            <a:off x="475488" y="1825625"/>
            <a:ext cx="11256264" cy="4351338"/>
          </a:xfrm>
        </p:spPr>
        <p:txBody>
          <a:bodyPr anchor="ctr">
            <a:normAutofit fontScale="92500" lnSpcReduction="20000"/>
          </a:bodyPr>
          <a:lstStyle/>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4: Calculer la limite inférieure</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Sous la plus petite valeur de la distribution (12) mais assez proche, on ajoute une décimale de plus pour éviter qu’une donnée se trouve entre deux classes </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11-0,5 = 10,5</a:t>
            </a:r>
          </a:p>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Étape 5: On forme les classes en ajoutant la taille (amplitude) de chaque classe</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10,5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10,5 +4 = 14,5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14,5+4 = 18,5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18,5+4 = 22,5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22,5+4 = 26,5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26,5+4 = 30,5</a:t>
            </a:r>
          </a:p>
        </p:txBody>
      </p:sp>
    </p:spTree>
    <p:extLst>
      <p:ext uri="{BB962C8B-B14F-4D97-AF65-F5344CB8AC3E}">
        <p14:creationId xmlns:p14="http://schemas.microsoft.com/office/powerpoint/2010/main" val="2479436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F6A01-3579-3BDF-8CA8-A0B5CE7101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06DDD5-8B94-4756-6532-5291C65A546F}"/>
              </a:ext>
            </a:extLst>
          </p:cNvPr>
          <p:cNvSpPr>
            <a:spLocks noGrp="1"/>
          </p:cNvSpPr>
          <p:nvPr>
            <p:ph type="title"/>
          </p:nvPr>
        </p:nvSpPr>
        <p:spPr/>
        <p:txBody>
          <a:bodyPr/>
          <a:lstStyle/>
          <a:p>
            <a:r>
              <a:rPr lang="fr-CA" dirty="0">
                <a:latin typeface="+mn-lt"/>
              </a:rPr>
              <a:t>Établir une distribution des fréquences groupées</a:t>
            </a:r>
          </a:p>
        </p:txBody>
      </p:sp>
      <p:sp>
        <p:nvSpPr>
          <p:cNvPr id="4" name="Espace réservé du numéro de diapositive 3">
            <a:extLst>
              <a:ext uri="{FF2B5EF4-FFF2-40B4-BE49-F238E27FC236}">
                <a16:creationId xmlns:a16="http://schemas.microsoft.com/office/drawing/2014/main" id="{C76E09B5-F31B-7AED-50E8-3087BFE71873}"/>
              </a:ext>
            </a:extLst>
          </p:cNvPr>
          <p:cNvSpPr>
            <a:spLocks noGrp="1"/>
          </p:cNvSpPr>
          <p:nvPr>
            <p:ph type="sldNum" sz="quarter" idx="12"/>
          </p:nvPr>
        </p:nvSpPr>
        <p:spPr/>
        <p:txBody>
          <a:bodyPr/>
          <a:lstStyle/>
          <a:p>
            <a:fld id="{BC8B4FB7-AB8A-41EC-A5E3-0904986CC267}" type="slidenum">
              <a:rPr lang="fr-CA" smtClean="0"/>
              <a:t>22</a:t>
            </a:fld>
            <a:endParaRPr lang="fr-CA"/>
          </a:p>
        </p:txBody>
      </p:sp>
      <p:graphicFrame>
        <p:nvGraphicFramePr>
          <p:cNvPr id="3" name="Espace réservé du contenu 2">
            <a:extLst>
              <a:ext uri="{FF2B5EF4-FFF2-40B4-BE49-F238E27FC236}">
                <a16:creationId xmlns:a16="http://schemas.microsoft.com/office/drawing/2014/main" id="{698A8305-8706-2F3D-1D54-B2C021C3394C}"/>
              </a:ext>
            </a:extLst>
          </p:cNvPr>
          <p:cNvGraphicFramePr>
            <a:graphicFrameLocks noGrp="1"/>
          </p:cNvGraphicFramePr>
          <p:nvPr>
            <p:ph idx="1"/>
            <p:extLst>
              <p:ext uri="{D42A27DB-BD31-4B8C-83A1-F6EECF244321}">
                <p14:modId xmlns:p14="http://schemas.microsoft.com/office/powerpoint/2010/main" val="845275174"/>
              </p:ext>
            </p:extLst>
          </p:nvPr>
        </p:nvGraphicFramePr>
        <p:xfrm>
          <a:off x="3150425" y="2550335"/>
          <a:ext cx="5257800" cy="1493520"/>
        </p:xfrm>
        <a:graphic>
          <a:graphicData uri="http://schemas.openxmlformats.org/drawingml/2006/table">
            <a:tbl>
              <a:tblPr firstRow="1" firstCol="1" lastRow="1">
                <a:tableStyleId>{9D7B26C5-4107-4FEC-AEDC-1716B250A1EF}</a:tableStyleId>
              </a:tblPr>
              <a:tblGrid>
                <a:gridCol w="2628900">
                  <a:extLst>
                    <a:ext uri="{9D8B030D-6E8A-4147-A177-3AD203B41FA5}">
                      <a16:colId xmlns:a16="http://schemas.microsoft.com/office/drawing/2014/main" val="3044509080"/>
                    </a:ext>
                  </a:extLst>
                </a:gridCol>
                <a:gridCol w="2628900">
                  <a:extLst>
                    <a:ext uri="{9D8B030D-6E8A-4147-A177-3AD203B41FA5}">
                      <a16:colId xmlns:a16="http://schemas.microsoft.com/office/drawing/2014/main" val="415353254"/>
                    </a:ext>
                  </a:extLst>
                </a:gridCol>
              </a:tblGrid>
              <a:tr h="0">
                <a:tc>
                  <a:txBody>
                    <a:bodyPr/>
                    <a:lstStyle/>
                    <a:p>
                      <a:pPr>
                        <a:spcBef>
                          <a:spcPts val="1200"/>
                        </a:spcBef>
                      </a:pPr>
                      <a:r>
                        <a:rPr lang="fr-CA" sz="1400" dirty="0">
                          <a:effectLst/>
                          <a:latin typeface="+mn-lt"/>
                        </a:rPr>
                        <a:t>Classe</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absolue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3223129"/>
                  </a:ext>
                </a:extLst>
              </a:tr>
              <a:tr h="0">
                <a:tc>
                  <a:txBody>
                    <a:bodyPr/>
                    <a:lstStyle/>
                    <a:p>
                      <a:pPr algn="r">
                        <a:spcBef>
                          <a:spcPts val="1200"/>
                        </a:spcBef>
                      </a:pPr>
                      <a:r>
                        <a:rPr lang="fr-CA" sz="1400" dirty="0">
                          <a:effectLst/>
                          <a:latin typeface="+mn-lt"/>
                        </a:rPr>
                        <a:t>10.5 - 14.5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2 </a:t>
                      </a:r>
                      <a:r>
                        <a:rPr lang="fr-CA" sz="1400" dirty="0">
                          <a:latin typeface="+mn-lt"/>
                        </a:rPr>
                        <a:t>(12, 14)</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6458749"/>
                  </a:ext>
                </a:extLst>
              </a:tr>
              <a:tr h="0">
                <a:tc>
                  <a:txBody>
                    <a:bodyPr/>
                    <a:lstStyle/>
                    <a:p>
                      <a:pPr algn="r">
                        <a:spcBef>
                          <a:spcPts val="1200"/>
                        </a:spcBef>
                      </a:pPr>
                      <a:r>
                        <a:rPr lang="fr-CA" sz="1400" dirty="0">
                          <a:effectLst/>
                          <a:latin typeface="+mn-lt"/>
                        </a:rPr>
                        <a:t>14.5 - 18.5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 </a:t>
                      </a:r>
                      <a:r>
                        <a:rPr lang="fr-CA" sz="1400" dirty="0">
                          <a:latin typeface="+mn-lt"/>
                        </a:rPr>
                        <a:t>(18)</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778859"/>
                  </a:ext>
                </a:extLst>
              </a:tr>
              <a:tr h="0">
                <a:tc>
                  <a:txBody>
                    <a:bodyPr/>
                    <a:lstStyle/>
                    <a:p>
                      <a:pPr algn="r">
                        <a:spcBef>
                          <a:spcPts val="1200"/>
                        </a:spcBef>
                      </a:pPr>
                      <a:r>
                        <a:rPr lang="fr-CA" sz="1400">
                          <a:effectLst/>
                          <a:latin typeface="+mn-lt"/>
                        </a:rPr>
                        <a:t>18.5 - 22.5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5 (19, 21, 22, 22, 22)</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364919"/>
                  </a:ext>
                </a:extLst>
              </a:tr>
              <a:tr h="0">
                <a:tc>
                  <a:txBody>
                    <a:bodyPr/>
                    <a:lstStyle/>
                    <a:p>
                      <a:pPr algn="r">
                        <a:spcBef>
                          <a:spcPts val="1200"/>
                        </a:spcBef>
                      </a:pPr>
                      <a:r>
                        <a:rPr lang="fr-CA" sz="1400">
                          <a:effectLst/>
                          <a:latin typeface="+mn-lt"/>
                        </a:rPr>
                        <a:t>22.5 - 26.5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 (23, 23, 24, 25, 25, 25)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879058"/>
                  </a:ext>
                </a:extLst>
              </a:tr>
              <a:tr h="0">
                <a:tc>
                  <a:txBody>
                    <a:bodyPr/>
                    <a:lstStyle/>
                    <a:p>
                      <a:pPr algn="r">
                        <a:spcBef>
                          <a:spcPts val="1200"/>
                        </a:spcBef>
                      </a:pPr>
                      <a:r>
                        <a:rPr lang="fr-CA" sz="1400">
                          <a:effectLst/>
                          <a:latin typeface="+mn-lt"/>
                        </a:rPr>
                        <a:t>26.5 - 30.5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 (23, 27, 28, 28, 30, 30)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8678431"/>
                  </a:ext>
                </a:extLst>
              </a:tr>
              <a:tr h="0">
                <a:tc>
                  <a:txBody>
                    <a:bodyPr/>
                    <a:lstStyle/>
                    <a:p>
                      <a:pPr>
                        <a:spcBef>
                          <a:spcPts val="1200"/>
                        </a:spcBef>
                      </a:pPr>
                      <a:r>
                        <a:rPr lang="fr-CA" sz="1400" dirty="0">
                          <a:effectLst/>
                          <a:latin typeface="+mn-lt"/>
                          <a:ea typeface="Times" panose="02020603050405020304" pitchFamily="18" charset="0"/>
                          <a:cs typeface="Times New Roman" panose="02020603050405020304" pitchFamily="18" charset="0"/>
                        </a:rPr>
                        <a:t>Total</a:t>
                      </a:r>
                    </a:p>
                  </a:txBody>
                  <a:tcPr marL="68580" marR="68580" marT="0" marB="0"/>
                </a:tc>
                <a:tc>
                  <a:txBody>
                    <a:bodyPr/>
                    <a:lstStyle/>
                    <a:p>
                      <a:pPr algn="r">
                        <a:spcBef>
                          <a:spcPts val="1200"/>
                        </a:spcBef>
                      </a:pPr>
                      <a:r>
                        <a:rPr lang="fr-CA" sz="1400" dirty="0">
                          <a:effectLst/>
                          <a:latin typeface="+mn-lt"/>
                          <a:ea typeface="Times" panose="02020603050405020304" pitchFamily="18" charset="0"/>
                          <a:cs typeface="Times New Roman" panose="02020603050405020304" pitchFamily="18" charset="0"/>
                        </a:rPr>
                        <a:t>20</a:t>
                      </a:r>
                    </a:p>
                  </a:txBody>
                  <a:tcPr marL="68580" marR="68580" marT="0" marB="0"/>
                </a:tc>
                <a:extLst>
                  <a:ext uri="{0D108BD9-81ED-4DB2-BD59-A6C34878D82A}">
                    <a16:rowId xmlns:a16="http://schemas.microsoft.com/office/drawing/2014/main" val="3491366374"/>
                  </a:ext>
                </a:extLst>
              </a:tr>
            </a:tbl>
          </a:graphicData>
        </a:graphic>
      </p:graphicFrame>
      <p:graphicFrame>
        <p:nvGraphicFramePr>
          <p:cNvPr id="5" name="Espace réservé du contenu 2">
            <a:extLst>
              <a:ext uri="{FF2B5EF4-FFF2-40B4-BE49-F238E27FC236}">
                <a16:creationId xmlns:a16="http://schemas.microsoft.com/office/drawing/2014/main" id="{C2308B2A-5C16-C1C3-59CD-FDFAB34CD3B2}"/>
              </a:ext>
            </a:extLst>
          </p:cNvPr>
          <p:cNvGraphicFramePr>
            <a:graphicFrameLocks/>
          </p:cNvGraphicFramePr>
          <p:nvPr>
            <p:extLst>
              <p:ext uri="{D42A27DB-BD31-4B8C-83A1-F6EECF244321}">
                <p14:modId xmlns:p14="http://schemas.microsoft.com/office/powerpoint/2010/main" val="381524747"/>
              </p:ext>
            </p:extLst>
          </p:nvPr>
        </p:nvGraphicFramePr>
        <p:xfrm>
          <a:off x="838200" y="4649470"/>
          <a:ext cx="10515600" cy="1706880"/>
        </p:xfrm>
        <a:graphic>
          <a:graphicData uri="http://schemas.openxmlformats.org/drawingml/2006/table">
            <a:tbl>
              <a:tblPr firstRow="1" firstCol="1" lastRow="1">
                <a:tableStyleId>{9D7B26C5-4107-4FEC-AEDC-1716B250A1EF}</a:tableStyleId>
              </a:tblPr>
              <a:tblGrid>
                <a:gridCol w="2628900">
                  <a:extLst>
                    <a:ext uri="{9D8B030D-6E8A-4147-A177-3AD203B41FA5}">
                      <a16:colId xmlns:a16="http://schemas.microsoft.com/office/drawing/2014/main" val="3044509080"/>
                    </a:ext>
                  </a:extLst>
                </a:gridCol>
                <a:gridCol w="2628900">
                  <a:extLst>
                    <a:ext uri="{9D8B030D-6E8A-4147-A177-3AD203B41FA5}">
                      <a16:colId xmlns:a16="http://schemas.microsoft.com/office/drawing/2014/main" val="415353254"/>
                    </a:ext>
                  </a:extLst>
                </a:gridCol>
                <a:gridCol w="2628900">
                  <a:extLst>
                    <a:ext uri="{9D8B030D-6E8A-4147-A177-3AD203B41FA5}">
                      <a16:colId xmlns:a16="http://schemas.microsoft.com/office/drawing/2014/main" val="275759094"/>
                    </a:ext>
                  </a:extLst>
                </a:gridCol>
                <a:gridCol w="2628900">
                  <a:extLst>
                    <a:ext uri="{9D8B030D-6E8A-4147-A177-3AD203B41FA5}">
                      <a16:colId xmlns:a16="http://schemas.microsoft.com/office/drawing/2014/main" val="638551674"/>
                    </a:ext>
                  </a:extLst>
                </a:gridCol>
              </a:tblGrid>
              <a:tr h="0">
                <a:tc>
                  <a:txBody>
                    <a:bodyPr/>
                    <a:lstStyle/>
                    <a:p>
                      <a:pPr>
                        <a:spcBef>
                          <a:spcPts val="1200"/>
                        </a:spcBef>
                      </a:pPr>
                      <a:r>
                        <a:rPr lang="fr-CA" sz="1400" dirty="0">
                          <a:effectLst/>
                          <a:latin typeface="+mn-lt"/>
                        </a:rPr>
                        <a:t>Classe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absolue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relative (%)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spcBef>
                          <a:spcPts val="1200"/>
                        </a:spcBef>
                      </a:pPr>
                      <a:r>
                        <a:rPr lang="fr-CA" sz="1400" dirty="0">
                          <a:effectLst/>
                          <a:latin typeface="+mn-lt"/>
                        </a:rPr>
                        <a:t>Fréquence relative cumulée (%)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3223129"/>
                  </a:ext>
                </a:extLst>
              </a:tr>
              <a:tr h="0">
                <a:tc>
                  <a:txBody>
                    <a:bodyPr/>
                    <a:lstStyle/>
                    <a:p>
                      <a:pPr algn="r">
                        <a:spcBef>
                          <a:spcPts val="1200"/>
                        </a:spcBef>
                      </a:pPr>
                      <a:r>
                        <a:rPr lang="fr-CA" sz="1400" dirty="0">
                          <a:effectLst/>
                          <a:latin typeface="+mn-lt"/>
                        </a:rPr>
                        <a:t>10.5 - 14.5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2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6458749"/>
                  </a:ext>
                </a:extLst>
              </a:tr>
              <a:tr h="0">
                <a:tc>
                  <a:txBody>
                    <a:bodyPr/>
                    <a:lstStyle/>
                    <a:p>
                      <a:pPr algn="r">
                        <a:spcBef>
                          <a:spcPts val="1200"/>
                        </a:spcBef>
                      </a:pPr>
                      <a:r>
                        <a:rPr lang="fr-CA" sz="1400" dirty="0">
                          <a:effectLst/>
                          <a:latin typeface="+mn-lt"/>
                        </a:rPr>
                        <a:t>14.5 - 18.5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778859"/>
                  </a:ext>
                </a:extLst>
              </a:tr>
              <a:tr h="0">
                <a:tc>
                  <a:txBody>
                    <a:bodyPr/>
                    <a:lstStyle/>
                    <a:p>
                      <a:pPr algn="r">
                        <a:spcBef>
                          <a:spcPts val="1200"/>
                        </a:spcBef>
                      </a:pPr>
                      <a:r>
                        <a:rPr lang="fr-CA" sz="1400">
                          <a:effectLst/>
                          <a:latin typeface="+mn-lt"/>
                        </a:rPr>
                        <a:t>18.5 - 22.5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25</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40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8364919"/>
                  </a:ext>
                </a:extLst>
              </a:tr>
              <a:tr h="0">
                <a:tc>
                  <a:txBody>
                    <a:bodyPr/>
                    <a:lstStyle/>
                    <a:p>
                      <a:pPr algn="r">
                        <a:spcBef>
                          <a:spcPts val="1200"/>
                        </a:spcBef>
                      </a:pPr>
                      <a:r>
                        <a:rPr lang="fr-CA" sz="1400">
                          <a:effectLst/>
                          <a:latin typeface="+mn-lt"/>
                        </a:rPr>
                        <a:t>22.5 - 26.5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30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70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879058"/>
                  </a:ext>
                </a:extLst>
              </a:tr>
              <a:tr h="0">
                <a:tc>
                  <a:txBody>
                    <a:bodyPr/>
                    <a:lstStyle/>
                    <a:p>
                      <a:pPr algn="r">
                        <a:spcBef>
                          <a:spcPts val="1200"/>
                        </a:spcBef>
                      </a:pPr>
                      <a:r>
                        <a:rPr lang="fr-CA" sz="1400">
                          <a:effectLst/>
                          <a:latin typeface="+mn-lt"/>
                        </a:rPr>
                        <a:t>26.5 - 30.5</a:t>
                      </a:r>
                      <a:endParaRPr lang="fr-CA" sz="140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6 </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30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tc>
                  <a:txBody>
                    <a:bodyPr/>
                    <a:lstStyle/>
                    <a:p>
                      <a:pPr algn="r">
                        <a:spcBef>
                          <a:spcPts val="1200"/>
                        </a:spcBef>
                      </a:pPr>
                      <a:r>
                        <a:rPr lang="fr-CA" sz="1400" dirty="0">
                          <a:effectLst/>
                          <a:latin typeface="+mn-lt"/>
                        </a:rPr>
                        <a:t>100</a:t>
                      </a: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8678431"/>
                  </a:ext>
                </a:extLst>
              </a:tr>
              <a:tr h="0">
                <a:tc>
                  <a:txBody>
                    <a:bodyPr/>
                    <a:lstStyle/>
                    <a:p>
                      <a:pPr>
                        <a:spcBef>
                          <a:spcPts val="1200"/>
                        </a:spcBef>
                      </a:pPr>
                      <a:r>
                        <a:rPr lang="fr-CA" sz="1400" dirty="0">
                          <a:effectLst/>
                          <a:latin typeface="+mn-lt"/>
                          <a:ea typeface="Times" panose="02020603050405020304" pitchFamily="18" charset="0"/>
                          <a:cs typeface="Times New Roman" panose="02020603050405020304" pitchFamily="18" charset="0"/>
                        </a:rPr>
                        <a:t>Total</a:t>
                      </a:r>
                    </a:p>
                  </a:txBody>
                  <a:tcPr marL="68580" marR="68580" marT="0" marB="0"/>
                </a:tc>
                <a:tc>
                  <a:txBody>
                    <a:bodyPr/>
                    <a:lstStyle/>
                    <a:p>
                      <a:pPr algn="r">
                        <a:spcBef>
                          <a:spcPts val="1200"/>
                        </a:spcBef>
                      </a:pPr>
                      <a:r>
                        <a:rPr lang="fr-CA" sz="1400" dirty="0">
                          <a:effectLst/>
                          <a:latin typeface="+mn-lt"/>
                          <a:ea typeface="Times" panose="02020603050405020304" pitchFamily="18" charset="0"/>
                          <a:cs typeface="Times New Roman" panose="02020603050405020304" pitchFamily="18" charset="0"/>
                        </a:rPr>
                        <a:t>20</a:t>
                      </a:r>
                    </a:p>
                  </a:txBody>
                  <a:tcPr marL="68580" marR="68580" marT="0" marB="0"/>
                </a:tc>
                <a:tc>
                  <a:txBody>
                    <a:bodyPr/>
                    <a:lstStyle/>
                    <a:p>
                      <a:pPr algn="r">
                        <a:spcBef>
                          <a:spcPts val="1200"/>
                        </a:spcBef>
                      </a:pPr>
                      <a:r>
                        <a:rPr lang="fr-CA" sz="1400" dirty="0">
                          <a:effectLst/>
                          <a:latin typeface="+mn-lt"/>
                          <a:ea typeface="Times" panose="02020603050405020304" pitchFamily="18" charset="0"/>
                          <a:cs typeface="Times New Roman" panose="02020603050405020304" pitchFamily="18" charset="0"/>
                        </a:rPr>
                        <a:t>100%</a:t>
                      </a:r>
                    </a:p>
                  </a:txBody>
                  <a:tcPr marL="68580" marR="68580" marT="0" marB="0"/>
                </a:tc>
                <a:tc>
                  <a:txBody>
                    <a:bodyPr/>
                    <a:lstStyle/>
                    <a:p>
                      <a:pPr>
                        <a:spcBef>
                          <a:spcPts val="1200"/>
                        </a:spcBef>
                      </a:pPr>
                      <a:endParaRPr lang="fr-CA" sz="1400" dirty="0">
                        <a:effectLst/>
                        <a:latin typeface="+mn-lt"/>
                        <a:ea typeface="Times"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1366374"/>
                  </a:ext>
                </a:extLst>
              </a:tr>
            </a:tbl>
          </a:graphicData>
        </a:graphic>
      </p:graphicFrame>
    </p:spTree>
    <p:extLst>
      <p:ext uri="{BB962C8B-B14F-4D97-AF65-F5344CB8AC3E}">
        <p14:creationId xmlns:p14="http://schemas.microsoft.com/office/powerpoint/2010/main" val="408920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083E-84BE-528A-5A9E-4DCF97F353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0AF4CD-2041-669A-507C-912B6E026AA3}"/>
              </a:ext>
            </a:extLst>
          </p:cNvPr>
          <p:cNvSpPr>
            <a:spLocks noGrp="1"/>
          </p:cNvSpPr>
          <p:nvPr>
            <p:ph type="title"/>
          </p:nvPr>
        </p:nvSpPr>
        <p:spPr/>
        <p:txBody>
          <a:bodyPr/>
          <a:lstStyle/>
          <a:p>
            <a:r>
              <a:rPr lang="fr-CA" dirty="0"/>
              <a:t>Établir une distribution des fréquences groupées</a:t>
            </a:r>
          </a:p>
        </p:txBody>
      </p:sp>
      <p:sp>
        <p:nvSpPr>
          <p:cNvPr id="4" name="Espace réservé du numéro de diapositive 3">
            <a:extLst>
              <a:ext uri="{FF2B5EF4-FFF2-40B4-BE49-F238E27FC236}">
                <a16:creationId xmlns:a16="http://schemas.microsoft.com/office/drawing/2014/main" id="{E2221E18-00D8-847E-184F-5CAFBB62D3FF}"/>
              </a:ext>
            </a:extLst>
          </p:cNvPr>
          <p:cNvSpPr>
            <a:spLocks noGrp="1"/>
          </p:cNvSpPr>
          <p:nvPr>
            <p:ph type="sldNum" sz="quarter" idx="12"/>
          </p:nvPr>
        </p:nvSpPr>
        <p:spPr/>
        <p:txBody>
          <a:bodyPr/>
          <a:lstStyle/>
          <a:p>
            <a:fld id="{BC8B4FB7-AB8A-41EC-A5E3-0904986CC267}" type="slidenum">
              <a:rPr lang="fr-CA" smtClean="0"/>
              <a:t>23</a:t>
            </a:fld>
            <a:endParaRPr lang="fr-CA"/>
          </a:p>
        </p:txBody>
      </p:sp>
      <p:sp>
        <p:nvSpPr>
          <p:cNvPr id="6" name="Espace réservé du contenu 5">
            <a:extLst>
              <a:ext uri="{FF2B5EF4-FFF2-40B4-BE49-F238E27FC236}">
                <a16:creationId xmlns:a16="http://schemas.microsoft.com/office/drawing/2014/main" id="{BC4D30D5-D778-7CC0-3E75-4AFBEB6454C6}"/>
              </a:ext>
            </a:extLst>
          </p:cNvPr>
          <p:cNvSpPr>
            <a:spLocks noGrp="1"/>
          </p:cNvSpPr>
          <p:nvPr>
            <p:ph idx="1"/>
          </p:nvPr>
        </p:nvSpPr>
        <p:spPr>
          <a:xfrm>
            <a:off x="475488" y="1825625"/>
            <a:ext cx="11256264" cy="4351338"/>
          </a:xfrm>
        </p:spPr>
        <p:txBody>
          <a:bodyPr numCol="2" anchor="ctr">
            <a:normAutofit/>
          </a:bodyPr>
          <a:lstStyle/>
          <a:p>
            <a:pPr marL="0" indent="0">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Pourquoi ajouter une décimale à la limite inférieure?</a:t>
            </a: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11+4 = 15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15+4 = 19</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19+4 = 23</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23+4 = 27</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27+4 = 31</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Mes classes deviennent:</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11-15</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15-19</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19-23</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23-27</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27-31</a:t>
            </a:r>
          </a:p>
          <a:p>
            <a:pPr marL="0" indent="0" algn="ctr">
              <a:buNone/>
            </a:pPr>
            <a:r>
              <a:rPr lang="fr-FR" altLang="fr-FR" b="1" dirty="0">
                <a:solidFill>
                  <a:srgbClr val="223042"/>
                </a:solidFill>
                <a:latin typeface="Calibri" panose="020F0502020204030204" pitchFamily="34" charset="0"/>
                <a:ea typeface="Calibri" panose="020F0502020204030204" pitchFamily="34" charset="0"/>
                <a:cs typeface="Calibri" panose="020F0502020204030204" pitchFamily="34" charset="0"/>
              </a:rPr>
              <a:t>Dans quelle classe va aller la donnée 23?</a:t>
            </a:r>
          </a:p>
        </p:txBody>
      </p:sp>
    </p:spTree>
    <p:extLst>
      <p:ext uri="{BB962C8B-B14F-4D97-AF65-F5344CB8AC3E}">
        <p14:creationId xmlns:p14="http://schemas.microsoft.com/office/powerpoint/2010/main" val="167075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BC607-12A4-27AB-88F9-40C5E37A7AE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0C69B5-D0AE-FE8C-45D3-D9013F1FC35E}"/>
              </a:ext>
            </a:extLst>
          </p:cNvPr>
          <p:cNvSpPr>
            <a:spLocks noGrp="1"/>
          </p:cNvSpPr>
          <p:nvPr>
            <p:ph type="title"/>
          </p:nvPr>
        </p:nvSpPr>
        <p:spPr/>
        <p:txBody>
          <a:bodyPr/>
          <a:lstStyle/>
          <a:p>
            <a:r>
              <a:rPr lang="fr-CA" dirty="0"/>
              <a:t>Établir une distribution des fréquences groupées – Exercice en groupe</a:t>
            </a:r>
          </a:p>
        </p:txBody>
      </p:sp>
      <p:sp>
        <p:nvSpPr>
          <p:cNvPr id="4" name="Espace réservé du numéro de diapositive 3">
            <a:extLst>
              <a:ext uri="{FF2B5EF4-FFF2-40B4-BE49-F238E27FC236}">
                <a16:creationId xmlns:a16="http://schemas.microsoft.com/office/drawing/2014/main" id="{E8680C47-477A-EBE3-ACCC-6616D87D8D63}"/>
              </a:ext>
            </a:extLst>
          </p:cNvPr>
          <p:cNvSpPr>
            <a:spLocks noGrp="1"/>
          </p:cNvSpPr>
          <p:nvPr>
            <p:ph type="sldNum" sz="quarter" idx="12"/>
          </p:nvPr>
        </p:nvSpPr>
        <p:spPr/>
        <p:txBody>
          <a:bodyPr/>
          <a:lstStyle/>
          <a:p>
            <a:fld id="{BC8B4FB7-AB8A-41EC-A5E3-0904986CC267}" type="slidenum">
              <a:rPr lang="fr-CA" smtClean="0"/>
              <a:t>24</a:t>
            </a:fld>
            <a:endParaRPr lang="fr-CA"/>
          </a:p>
        </p:txBody>
      </p:sp>
      <p:sp>
        <p:nvSpPr>
          <p:cNvPr id="6" name="Espace réservé du contenu 5">
            <a:extLst>
              <a:ext uri="{FF2B5EF4-FFF2-40B4-BE49-F238E27FC236}">
                <a16:creationId xmlns:a16="http://schemas.microsoft.com/office/drawing/2014/main" id="{814C67E8-B967-7712-5F5F-DEC584B6B43A}"/>
              </a:ext>
            </a:extLst>
          </p:cNvPr>
          <p:cNvSpPr>
            <a:spLocks noGrp="1"/>
          </p:cNvSpPr>
          <p:nvPr>
            <p:ph idx="1"/>
          </p:nvPr>
        </p:nvSpPr>
        <p:spPr>
          <a:xfrm>
            <a:off x="467868" y="1825625"/>
            <a:ext cx="11256264" cy="4351338"/>
          </a:xfrm>
        </p:spPr>
        <p:txBody>
          <a:bodyPr anchor="ctr">
            <a:normAutofit/>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Soit les données suivantes représentant le nombre de prêts par jour pour le mois d'avril </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6	29	10	41	30	25	0</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45	41	38	10	43	36	0</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16	9	5	19	8	9	0</a:t>
            </a:r>
          </a:p>
          <a:p>
            <a:pPr marL="0" indent="0" algn="ctr">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23	7	27	9	20	27	0</a:t>
            </a:r>
          </a:p>
          <a:p>
            <a:pPr marL="514350" indent="-514350" algn="ctr">
              <a:buAutoNum type="arabicPlain" startAt="30"/>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31</a:t>
            </a:r>
          </a:p>
        </p:txBody>
      </p:sp>
    </p:spTree>
    <p:extLst>
      <p:ext uri="{BB962C8B-B14F-4D97-AF65-F5344CB8AC3E}">
        <p14:creationId xmlns:p14="http://schemas.microsoft.com/office/powerpoint/2010/main" val="338423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B373A-1215-C653-A5FB-A15BEB4CDA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E9631CB-B43C-10CD-AC2A-2366FBB21931}"/>
              </a:ext>
            </a:extLst>
          </p:cNvPr>
          <p:cNvSpPr>
            <a:spLocks noGrp="1"/>
          </p:cNvSpPr>
          <p:nvPr>
            <p:ph type="title"/>
          </p:nvPr>
        </p:nvSpPr>
        <p:spPr/>
        <p:txBody>
          <a:bodyPr/>
          <a:lstStyle/>
          <a:p>
            <a:r>
              <a:rPr lang="fr-CA" dirty="0"/>
              <a:t>Tableau de fréquence pour deux variables (de contingence/croisé)</a:t>
            </a:r>
          </a:p>
        </p:txBody>
      </p:sp>
      <p:graphicFrame>
        <p:nvGraphicFramePr>
          <p:cNvPr id="11" name="Espace réservé du contenu 10">
            <a:extLst>
              <a:ext uri="{FF2B5EF4-FFF2-40B4-BE49-F238E27FC236}">
                <a16:creationId xmlns:a16="http://schemas.microsoft.com/office/drawing/2014/main" id="{D741F1B7-4728-2034-91CC-11B8AF25BD88}"/>
              </a:ext>
            </a:extLst>
          </p:cNvPr>
          <p:cNvGraphicFramePr>
            <a:graphicFrameLocks noGrp="1"/>
          </p:cNvGraphicFramePr>
          <p:nvPr>
            <p:ph sz="half" idx="1"/>
            <p:extLst>
              <p:ext uri="{D42A27DB-BD31-4B8C-83A1-F6EECF244321}">
                <p14:modId xmlns:p14="http://schemas.microsoft.com/office/powerpoint/2010/main" val="3142772565"/>
              </p:ext>
            </p:extLst>
          </p:nvPr>
        </p:nvGraphicFramePr>
        <p:xfrm>
          <a:off x="838200" y="1825625"/>
          <a:ext cx="5181600" cy="4260591"/>
        </p:xfrm>
        <a:graphic>
          <a:graphicData uri="http://schemas.openxmlformats.org/drawingml/2006/table">
            <a:tbl>
              <a:tblPr firstRow="1">
                <a:tableStyleId>{9D7B26C5-4107-4FEC-AEDC-1716B250A1EF}</a:tableStyleId>
              </a:tblPr>
              <a:tblGrid>
                <a:gridCol w="2590800">
                  <a:extLst>
                    <a:ext uri="{9D8B030D-6E8A-4147-A177-3AD203B41FA5}">
                      <a16:colId xmlns:a16="http://schemas.microsoft.com/office/drawing/2014/main" val="1977250894"/>
                    </a:ext>
                  </a:extLst>
                </a:gridCol>
                <a:gridCol w="2590800">
                  <a:extLst>
                    <a:ext uri="{9D8B030D-6E8A-4147-A177-3AD203B41FA5}">
                      <a16:colId xmlns:a16="http://schemas.microsoft.com/office/drawing/2014/main" val="343073810"/>
                    </a:ext>
                  </a:extLst>
                </a:gridCol>
              </a:tblGrid>
              <a:tr h="469858">
                <a:tc>
                  <a:txBody>
                    <a:bodyPr/>
                    <a:lstStyle/>
                    <a:p>
                      <a:pPr algn="ctr"/>
                      <a:r>
                        <a:rPr lang="fr-CA" sz="1400" dirty="0"/>
                        <a:t>Résultat à l’examen</a:t>
                      </a:r>
                    </a:p>
                  </a:txBody>
                  <a:tcPr marL="69069" marR="69069" marT="34534" marB="34534" anchor="ctr"/>
                </a:tc>
                <a:tc>
                  <a:txBody>
                    <a:bodyPr/>
                    <a:lstStyle/>
                    <a:p>
                      <a:pPr algn="ctr"/>
                      <a:r>
                        <a:rPr lang="fr-CA" sz="1400" dirty="0"/>
                        <a:t>Statut temps plein/temps partiel</a:t>
                      </a:r>
                    </a:p>
                  </a:txBody>
                  <a:tcPr marL="69069" marR="69069" marT="34534" marB="34534" anchor="ctr"/>
                </a:tc>
                <a:extLst>
                  <a:ext uri="{0D108BD9-81ED-4DB2-BD59-A6C34878D82A}">
                    <a16:rowId xmlns:a16="http://schemas.microsoft.com/office/drawing/2014/main" val="3078155964"/>
                  </a:ext>
                </a:extLst>
              </a:tr>
              <a:tr h="276275">
                <a:tc>
                  <a:txBody>
                    <a:bodyPr/>
                    <a:lstStyle/>
                    <a:p>
                      <a:pPr algn="r"/>
                      <a:r>
                        <a:rPr lang="fr-CA" sz="1400" dirty="0"/>
                        <a:t>C</a:t>
                      </a:r>
                    </a:p>
                  </a:txBody>
                  <a:tcPr marL="69069" marR="69069" marT="34534" marB="34534" anchor="ctr"/>
                </a:tc>
                <a:tc>
                  <a:txBody>
                    <a:bodyPr/>
                    <a:lstStyle/>
                    <a:p>
                      <a:pPr algn="r"/>
                      <a:r>
                        <a:rPr lang="fr-CA" sz="1400" dirty="0"/>
                        <a:t>Temps plein</a:t>
                      </a:r>
                    </a:p>
                  </a:txBody>
                  <a:tcPr marL="69069" marR="69069" marT="34534" marB="34534" anchor="ctr"/>
                </a:tc>
                <a:extLst>
                  <a:ext uri="{0D108BD9-81ED-4DB2-BD59-A6C34878D82A}">
                    <a16:rowId xmlns:a16="http://schemas.microsoft.com/office/drawing/2014/main" val="3945070820"/>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3847398211"/>
                  </a:ext>
                </a:extLst>
              </a:tr>
              <a:tr h="276275">
                <a:tc>
                  <a:txBody>
                    <a:bodyPr/>
                    <a:lstStyle/>
                    <a:p>
                      <a:pPr algn="r"/>
                      <a:r>
                        <a:rPr lang="fr-CA" sz="1400" dirty="0"/>
                        <a:t>A</a:t>
                      </a:r>
                    </a:p>
                  </a:txBody>
                  <a:tcPr marL="69069" marR="69069" marT="34534" marB="34534" anchor="ctr"/>
                </a:tc>
                <a:tc>
                  <a:txBody>
                    <a:bodyPr/>
                    <a:lstStyle/>
                    <a:p>
                      <a:pPr algn="r"/>
                      <a:r>
                        <a:rPr lang="fr-CA" sz="1400" dirty="0"/>
                        <a:t>Temps partiel</a:t>
                      </a:r>
                    </a:p>
                  </a:txBody>
                  <a:tcPr marL="69069" marR="69069" marT="34534" marB="34534" anchor="ctr"/>
                </a:tc>
                <a:extLst>
                  <a:ext uri="{0D108BD9-81ED-4DB2-BD59-A6C34878D82A}">
                    <a16:rowId xmlns:a16="http://schemas.microsoft.com/office/drawing/2014/main" val="787376117"/>
                  </a:ext>
                </a:extLst>
              </a:tr>
              <a:tr h="276275">
                <a:tc>
                  <a:txBody>
                    <a:bodyPr/>
                    <a:lstStyle/>
                    <a:p>
                      <a:pPr algn="r"/>
                      <a:r>
                        <a:rPr lang="fr-CA" sz="1400" dirty="0"/>
                        <a:t>A</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475574340"/>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945570626"/>
                  </a:ext>
                </a:extLst>
              </a:tr>
              <a:tr h="276275">
                <a:tc>
                  <a:txBody>
                    <a:bodyPr/>
                    <a:lstStyle/>
                    <a:p>
                      <a:pPr algn="r"/>
                      <a:r>
                        <a:rPr lang="fr-CA" sz="1400" dirty="0"/>
                        <a:t>C</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1911207139"/>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2493799849"/>
                  </a:ext>
                </a:extLst>
              </a:tr>
              <a:tr h="276275">
                <a:tc>
                  <a:txBody>
                    <a:bodyPr/>
                    <a:lstStyle/>
                    <a:p>
                      <a:pPr algn="r"/>
                      <a:r>
                        <a:rPr lang="fr-CA" sz="1400" dirty="0"/>
                        <a:t>A</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601721091"/>
                  </a:ext>
                </a:extLst>
              </a:tr>
              <a:tr h="276275">
                <a:tc>
                  <a:txBody>
                    <a:bodyPr/>
                    <a:lstStyle/>
                    <a:p>
                      <a:pPr algn="r"/>
                      <a:r>
                        <a:rPr lang="fr-CA" sz="1400" dirty="0"/>
                        <a:t>C</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1546641225"/>
                  </a:ext>
                </a:extLst>
              </a:tr>
              <a:tr h="276275">
                <a:tc>
                  <a:txBody>
                    <a:bodyPr/>
                    <a:lstStyle/>
                    <a:p>
                      <a:pPr algn="r"/>
                      <a:r>
                        <a:rPr lang="fr-CA" sz="1400" dirty="0"/>
                        <a:t>A</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673379677"/>
                  </a:ext>
                </a:extLst>
              </a:tr>
              <a:tr h="276275">
                <a:tc>
                  <a:txBody>
                    <a:bodyPr/>
                    <a:lstStyle/>
                    <a:p>
                      <a:pPr algn="r"/>
                      <a:r>
                        <a:rPr lang="fr-CA" sz="1400" dirty="0"/>
                        <a:t>C</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2398230810"/>
                  </a:ext>
                </a:extLst>
              </a:tr>
              <a:tr h="375667">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partiel</a:t>
                      </a:r>
                    </a:p>
                  </a:txBody>
                  <a:tcPr marL="69069" marR="69069" marT="34534" marB="34534" anchor="ctr"/>
                </a:tc>
                <a:extLst>
                  <a:ext uri="{0D108BD9-81ED-4DB2-BD59-A6C34878D82A}">
                    <a16:rowId xmlns:a16="http://schemas.microsoft.com/office/drawing/2014/main" val="4045433169"/>
                  </a:ext>
                </a:extLst>
              </a:tr>
              <a:tr h="276275">
                <a:tc>
                  <a:txBody>
                    <a:bodyPr/>
                    <a:lstStyle/>
                    <a:p>
                      <a:pPr algn="r"/>
                      <a:r>
                        <a:rPr lang="fr-CA" sz="1400" dirty="0"/>
                        <a:t>B</a:t>
                      </a:r>
                    </a:p>
                  </a:txBody>
                  <a:tcPr marL="69069" marR="69069" marT="34534" marB="34534"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400" dirty="0"/>
                        <a:t>Temps plein</a:t>
                      </a:r>
                    </a:p>
                  </a:txBody>
                  <a:tcPr marL="69069" marR="69069" marT="34534" marB="34534" anchor="ctr"/>
                </a:tc>
                <a:extLst>
                  <a:ext uri="{0D108BD9-81ED-4DB2-BD59-A6C34878D82A}">
                    <a16:rowId xmlns:a16="http://schemas.microsoft.com/office/drawing/2014/main" val="3098536647"/>
                  </a:ext>
                </a:extLst>
              </a:tr>
            </a:tbl>
          </a:graphicData>
        </a:graphic>
      </p:graphicFrame>
      <p:sp>
        <p:nvSpPr>
          <p:cNvPr id="3" name="Espace réservé du contenu 2">
            <a:extLst>
              <a:ext uri="{FF2B5EF4-FFF2-40B4-BE49-F238E27FC236}">
                <a16:creationId xmlns:a16="http://schemas.microsoft.com/office/drawing/2014/main" id="{7609B703-B734-2BEF-2677-999697526B33}"/>
              </a:ext>
            </a:extLst>
          </p:cNvPr>
          <p:cNvSpPr>
            <a:spLocks noGrp="1"/>
          </p:cNvSpPr>
          <p:nvPr>
            <p:ph sz="half" idx="2"/>
          </p:nvPr>
        </p:nvSpPr>
        <p:spPr>
          <a:xfrm>
            <a:off x="6172200" y="1825625"/>
            <a:ext cx="5432898" cy="4351338"/>
          </a:xfrm>
        </p:spPr>
        <p:txBody>
          <a:bodyPr/>
          <a:lstStyle/>
          <a:p>
            <a:pPr marL="0" indent="0">
              <a:buNone/>
            </a:pPr>
            <a:r>
              <a:rPr lang="fr-CA" dirty="0"/>
              <a:t>Les notes en lettres d’étudiants(es) du cours SCI 6007 et leur statut d’inscription à la maitrise</a:t>
            </a:r>
          </a:p>
          <a:p>
            <a:pPr marL="0" indent="0">
              <a:buNone/>
            </a:pPr>
            <a:endParaRPr lang="fr-CA" dirty="0"/>
          </a:p>
          <a:p>
            <a:pPr marL="0" indent="0">
              <a:buNone/>
            </a:pPr>
            <a:endParaRPr lang="fr-CA" dirty="0"/>
          </a:p>
        </p:txBody>
      </p:sp>
      <p:sp>
        <p:nvSpPr>
          <p:cNvPr id="4" name="Espace réservé du numéro de diapositive 3">
            <a:extLst>
              <a:ext uri="{FF2B5EF4-FFF2-40B4-BE49-F238E27FC236}">
                <a16:creationId xmlns:a16="http://schemas.microsoft.com/office/drawing/2014/main" id="{45F13348-0EE9-4546-9786-2CB7F9C5199F}"/>
              </a:ext>
            </a:extLst>
          </p:cNvPr>
          <p:cNvSpPr>
            <a:spLocks noGrp="1"/>
          </p:cNvSpPr>
          <p:nvPr>
            <p:ph type="sldNum" sz="quarter" idx="12"/>
          </p:nvPr>
        </p:nvSpPr>
        <p:spPr/>
        <p:txBody>
          <a:bodyPr/>
          <a:lstStyle/>
          <a:p>
            <a:fld id="{BC8B4FB7-AB8A-41EC-A5E3-0904986CC267}" type="slidenum">
              <a:rPr lang="fr-CA" smtClean="0"/>
              <a:t>25</a:t>
            </a:fld>
            <a:endParaRPr lang="fr-CA"/>
          </a:p>
        </p:txBody>
      </p:sp>
    </p:spTree>
    <p:extLst>
      <p:ext uri="{BB962C8B-B14F-4D97-AF65-F5344CB8AC3E}">
        <p14:creationId xmlns:p14="http://schemas.microsoft.com/office/powerpoint/2010/main" val="2683555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CC66A-BE09-2E7D-54F5-C356537F35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3BA3BA1-AC6B-CF6E-1B25-CEABD1E3C1AA}"/>
              </a:ext>
            </a:extLst>
          </p:cNvPr>
          <p:cNvSpPr>
            <a:spLocks noGrp="1"/>
          </p:cNvSpPr>
          <p:nvPr>
            <p:ph type="title"/>
          </p:nvPr>
        </p:nvSpPr>
        <p:spPr/>
        <p:txBody>
          <a:bodyPr/>
          <a:lstStyle/>
          <a:p>
            <a:r>
              <a:rPr lang="fr-CA" dirty="0"/>
              <a:t>Tableau de contingence</a:t>
            </a:r>
          </a:p>
        </p:txBody>
      </p:sp>
      <p:sp>
        <p:nvSpPr>
          <p:cNvPr id="3" name="Espace réservé du contenu 2">
            <a:extLst>
              <a:ext uri="{FF2B5EF4-FFF2-40B4-BE49-F238E27FC236}">
                <a16:creationId xmlns:a16="http://schemas.microsoft.com/office/drawing/2014/main" id="{0999266E-00A3-2BB7-C4EB-07FC776C1C8E}"/>
              </a:ext>
            </a:extLst>
          </p:cNvPr>
          <p:cNvSpPr>
            <a:spLocks noGrp="1"/>
          </p:cNvSpPr>
          <p:nvPr>
            <p:ph sz="half" idx="2"/>
          </p:nvPr>
        </p:nvSpPr>
        <p:spPr>
          <a:xfrm>
            <a:off x="7406640" y="1825625"/>
            <a:ext cx="3947160" cy="4145407"/>
          </a:xfrm>
        </p:spPr>
        <p:txBody>
          <a:bodyPr/>
          <a:lstStyle/>
          <a:p>
            <a:pPr marL="514350" indent="-514350">
              <a:buFont typeface="+mj-lt"/>
              <a:buAutoNum type="arabicPeriod"/>
            </a:pPr>
            <a:r>
              <a:rPr lang="fr-CA" dirty="0"/>
              <a:t>Identification des modalités de chaque variable:</a:t>
            </a:r>
          </a:p>
          <a:p>
            <a:pPr lvl="1"/>
            <a:r>
              <a:rPr lang="fr-CA" dirty="0"/>
              <a:t>Temps plein, temps partiel</a:t>
            </a:r>
          </a:p>
          <a:p>
            <a:pPr lvl="1"/>
            <a:r>
              <a:rPr lang="fr-CA" dirty="0"/>
              <a:t>A, B, C</a:t>
            </a:r>
          </a:p>
          <a:p>
            <a:pPr marL="514350" indent="-514350">
              <a:buFont typeface="+mj-lt"/>
              <a:buAutoNum type="arabicPeriod"/>
            </a:pPr>
            <a:r>
              <a:rPr lang="fr-CA" dirty="0"/>
              <a:t>Décompte des effectifs</a:t>
            </a:r>
          </a:p>
          <a:p>
            <a:pPr marL="0" indent="0">
              <a:buNone/>
            </a:pPr>
            <a:endParaRPr lang="fr-CA" dirty="0"/>
          </a:p>
          <a:p>
            <a:pPr marL="0" indent="0">
              <a:buNone/>
            </a:pPr>
            <a:endParaRPr lang="fr-CA" dirty="0"/>
          </a:p>
        </p:txBody>
      </p:sp>
      <p:sp>
        <p:nvSpPr>
          <p:cNvPr id="4" name="Espace réservé du numéro de diapositive 3">
            <a:extLst>
              <a:ext uri="{FF2B5EF4-FFF2-40B4-BE49-F238E27FC236}">
                <a16:creationId xmlns:a16="http://schemas.microsoft.com/office/drawing/2014/main" id="{E6ABEB58-4C98-2C80-6E21-95B064EEC684}"/>
              </a:ext>
            </a:extLst>
          </p:cNvPr>
          <p:cNvSpPr>
            <a:spLocks noGrp="1"/>
          </p:cNvSpPr>
          <p:nvPr>
            <p:ph type="sldNum" sz="quarter" idx="12"/>
          </p:nvPr>
        </p:nvSpPr>
        <p:spPr/>
        <p:txBody>
          <a:bodyPr/>
          <a:lstStyle/>
          <a:p>
            <a:fld id="{BC8B4FB7-AB8A-41EC-A5E3-0904986CC267}" type="slidenum">
              <a:rPr lang="fr-CA" smtClean="0"/>
              <a:t>26</a:t>
            </a:fld>
            <a:endParaRPr lang="fr-CA"/>
          </a:p>
        </p:txBody>
      </p:sp>
      <p:graphicFrame>
        <p:nvGraphicFramePr>
          <p:cNvPr id="7" name="Espace réservé du contenu 6">
            <a:extLst>
              <a:ext uri="{FF2B5EF4-FFF2-40B4-BE49-F238E27FC236}">
                <a16:creationId xmlns:a16="http://schemas.microsoft.com/office/drawing/2014/main" id="{F740E0AC-0670-9D01-2C6F-9F33EE0A7793}"/>
              </a:ext>
            </a:extLst>
          </p:cNvPr>
          <p:cNvGraphicFramePr>
            <a:graphicFrameLocks noGrp="1"/>
          </p:cNvGraphicFramePr>
          <p:nvPr>
            <p:ph sz="half" idx="1"/>
            <p:extLst>
              <p:ext uri="{D42A27DB-BD31-4B8C-83A1-F6EECF244321}">
                <p14:modId xmlns:p14="http://schemas.microsoft.com/office/powerpoint/2010/main" val="664709681"/>
              </p:ext>
            </p:extLst>
          </p:nvPr>
        </p:nvGraphicFramePr>
        <p:xfrm>
          <a:off x="838200" y="1825625"/>
          <a:ext cx="5864350" cy="2392680"/>
        </p:xfrm>
        <a:graphic>
          <a:graphicData uri="http://schemas.openxmlformats.org/drawingml/2006/table">
            <a:tbl>
              <a:tblPr firstRow="1" firstCol="1" lastRow="1" lastCol="1">
                <a:tableStyleId>{9D7B26C5-4107-4FEC-AEDC-1716B250A1EF}</a:tableStyleId>
              </a:tblPr>
              <a:tblGrid>
                <a:gridCol w="1172870">
                  <a:extLst>
                    <a:ext uri="{9D8B030D-6E8A-4147-A177-3AD203B41FA5}">
                      <a16:colId xmlns:a16="http://schemas.microsoft.com/office/drawing/2014/main" val="3382540115"/>
                    </a:ext>
                  </a:extLst>
                </a:gridCol>
                <a:gridCol w="1172870">
                  <a:extLst>
                    <a:ext uri="{9D8B030D-6E8A-4147-A177-3AD203B41FA5}">
                      <a16:colId xmlns:a16="http://schemas.microsoft.com/office/drawing/2014/main" val="44925984"/>
                    </a:ext>
                  </a:extLst>
                </a:gridCol>
                <a:gridCol w="1172870">
                  <a:extLst>
                    <a:ext uri="{9D8B030D-6E8A-4147-A177-3AD203B41FA5}">
                      <a16:colId xmlns:a16="http://schemas.microsoft.com/office/drawing/2014/main" val="2844621276"/>
                    </a:ext>
                  </a:extLst>
                </a:gridCol>
                <a:gridCol w="1172870">
                  <a:extLst>
                    <a:ext uri="{9D8B030D-6E8A-4147-A177-3AD203B41FA5}">
                      <a16:colId xmlns:a16="http://schemas.microsoft.com/office/drawing/2014/main" val="120968517"/>
                    </a:ext>
                  </a:extLst>
                </a:gridCol>
                <a:gridCol w="1172870">
                  <a:extLst>
                    <a:ext uri="{9D8B030D-6E8A-4147-A177-3AD203B41FA5}">
                      <a16:colId xmlns:a16="http://schemas.microsoft.com/office/drawing/2014/main" val="2548267278"/>
                    </a:ext>
                  </a:extLst>
                </a:gridCol>
              </a:tblGrid>
              <a:tr h="370840">
                <a:tc>
                  <a:txBody>
                    <a:bodyPr/>
                    <a:lstStyle/>
                    <a:p>
                      <a:endParaRPr lang="fr-CA" dirty="0"/>
                    </a:p>
                  </a:txBody>
                  <a:tcPr/>
                </a:tc>
                <a:tc gridSpan="4">
                  <a:txBody>
                    <a:bodyPr/>
                    <a:lstStyle/>
                    <a:p>
                      <a:pPr algn="ctr"/>
                      <a:r>
                        <a:rPr lang="fr-CA" dirty="0"/>
                        <a:t>Note en lettres</a:t>
                      </a:r>
                    </a:p>
                  </a:txBody>
                  <a:tcP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1479684198"/>
                  </a:ext>
                </a:extLst>
              </a:tr>
              <a:tr h="370840">
                <a:tc>
                  <a:txBody>
                    <a:bodyPr/>
                    <a:lstStyle/>
                    <a:p>
                      <a:r>
                        <a:rPr lang="fr-CA" dirty="0"/>
                        <a:t>Statut</a:t>
                      </a:r>
                    </a:p>
                  </a:txBody>
                  <a:tcPr/>
                </a:tc>
                <a:tc>
                  <a:txBody>
                    <a:bodyPr/>
                    <a:lstStyle/>
                    <a:p>
                      <a:pPr algn="ctr"/>
                      <a:r>
                        <a:rPr lang="fr-CA" dirty="0"/>
                        <a:t>A</a:t>
                      </a:r>
                    </a:p>
                  </a:txBody>
                  <a:tcPr/>
                </a:tc>
                <a:tc>
                  <a:txBody>
                    <a:bodyPr/>
                    <a:lstStyle/>
                    <a:p>
                      <a:pPr algn="ctr"/>
                      <a:r>
                        <a:rPr lang="fr-CA" dirty="0"/>
                        <a:t>B</a:t>
                      </a:r>
                    </a:p>
                  </a:txBody>
                  <a:tcPr/>
                </a:tc>
                <a:tc>
                  <a:txBody>
                    <a:bodyPr/>
                    <a:lstStyle/>
                    <a:p>
                      <a:pPr algn="ctr"/>
                      <a:r>
                        <a:rPr lang="fr-CA" dirty="0"/>
                        <a:t>C</a:t>
                      </a:r>
                    </a:p>
                  </a:txBody>
                  <a:tcPr/>
                </a:tc>
                <a:tc>
                  <a:txBody>
                    <a:bodyPr/>
                    <a:lstStyle/>
                    <a:p>
                      <a:pPr algn="ctr"/>
                      <a:r>
                        <a:rPr lang="fr-CA" b="0" dirty="0"/>
                        <a:t>Total</a:t>
                      </a:r>
                    </a:p>
                  </a:txBody>
                  <a:tcPr>
                    <a:solidFill>
                      <a:schemeClr val="bg2"/>
                    </a:solidFill>
                  </a:tcPr>
                </a:tc>
                <a:extLst>
                  <a:ext uri="{0D108BD9-81ED-4DB2-BD59-A6C34878D82A}">
                    <a16:rowId xmlns:a16="http://schemas.microsoft.com/office/drawing/2014/main" val="3045157388"/>
                  </a:ext>
                </a:extLst>
              </a:tr>
              <a:tr h="370840">
                <a:tc>
                  <a:txBody>
                    <a:bodyPr/>
                    <a:lstStyle/>
                    <a:p>
                      <a:r>
                        <a:rPr lang="fr-CA" b="0" dirty="0"/>
                        <a:t>Temps plein</a:t>
                      </a:r>
                    </a:p>
                  </a:txBody>
                  <a:tcPr/>
                </a:tc>
                <a:tc>
                  <a:txBody>
                    <a:bodyPr/>
                    <a:lstStyle/>
                    <a:p>
                      <a:pPr algn="r"/>
                      <a:r>
                        <a:rPr lang="fr-CA" dirty="0"/>
                        <a:t>3</a:t>
                      </a:r>
                    </a:p>
                  </a:txBody>
                  <a:tcPr/>
                </a:tc>
                <a:tc>
                  <a:txBody>
                    <a:bodyPr/>
                    <a:lstStyle/>
                    <a:p>
                      <a:pPr algn="r"/>
                      <a:r>
                        <a:rPr lang="fr-CA" dirty="0"/>
                        <a:t>1</a:t>
                      </a:r>
                    </a:p>
                  </a:txBody>
                  <a:tcPr/>
                </a:tc>
                <a:tc>
                  <a:txBody>
                    <a:bodyPr/>
                    <a:lstStyle/>
                    <a:p>
                      <a:pPr algn="r"/>
                      <a:r>
                        <a:rPr lang="fr-CA" dirty="0"/>
                        <a:t>2</a:t>
                      </a:r>
                    </a:p>
                  </a:txBody>
                  <a:tcPr/>
                </a:tc>
                <a:tc>
                  <a:txBody>
                    <a:bodyPr/>
                    <a:lstStyle/>
                    <a:p>
                      <a:pPr algn="r"/>
                      <a:r>
                        <a:rPr lang="fr-CA" b="0" dirty="0"/>
                        <a:t>6</a:t>
                      </a:r>
                    </a:p>
                  </a:txBody>
                  <a:tcPr>
                    <a:solidFill>
                      <a:schemeClr val="bg2"/>
                    </a:solidFill>
                  </a:tcPr>
                </a:tc>
                <a:extLst>
                  <a:ext uri="{0D108BD9-81ED-4DB2-BD59-A6C34878D82A}">
                    <a16:rowId xmlns:a16="http://schemas.microsoft.com/office/drawing/2014/main" val="1910389539"/>
                  </a:ext>
                </a:extLst>
              </a:tr>
              <a:tr h="370840">
                <a:tc>
                  <a:txBody>
                    <a:bodyPr/>
                    <a:lstStyle/>
                    <a:p>
                      <a:r>
                        <a:rPr lang="fr-CA" b="0" dirty="0"/>
                        <a:t>Temps partiel</a:t>
                      </a:r>
                    </a:p>
                  </a:txBody>
                  <a:tcPr/>
                </a:tc>
                <a:tc>
                  <a:txBody>
                    <a:bodyPr/>
                    <a:lstStyle/>
                    <a:p>
                      <a:pPr algn="r"/>
                      <a:r>
                        <a:rPr lang="fr-CA" dirty="0"/>
                        <a:t>1</a:t>
                      </a:r>
                    </a:p>
                  </a:txBody>
                  <a:tcPr/>
                </a:tc>
                <a:tc>
                  <a:txBody>
                    <a:bodyPr/>
                    <a:lstStyle/>
                    <a:p>
                      <a:pPr algn="r"/>
                      <a:r>
                        <a:rPr lang="fr-CA" dirty="0"/>
                        <a:t>4</a:t>
                      </a:r>
                    </a:p>
                  </a:txBody>
                  <a:tcPr/>
                </a:tc>
                <a:tc>
                  <a:txBody>
                    <a:bodyPr/>
                    <a:lstStyle/>
                    <a:p>
                      <a:pPr algn="r"/>
                      <a:r>
                        <a:rPr lang="fr-CA" dirty="0"/>
                        <a:t>2</a:t>
                      </a:r>
                    </a:p>
                  </a:txBody>
                  <a:tcPr/>
                </a:tc>
                <a:tc>
                  <a:txBody>
                    <a:bodyPr/>
                    <a:lstStyle/>
                    <a:p>
                      <a:pPr algn="r"/>
                      <a:r>
                        <a:rPr lang="fr-CA" b="0" dirty="0"/>
                        <a:t>7</a:t>
                      </a:r>
                    </a:p>
                  </a:txBody>
                  <a:tcPr>
                    <a:solidFill>
                      <a:schemeClr val="bg2"/>
                    </a:solidFill>
                  </a:tcPr>
                </a:tc>
                <a:extLst>
                  <a:ext uri="{0D108BD9-81ED-4DB2-BD59-A6C34878D82A}">
                    <a16:rowId xmlns:a16="http://schemas.microsoft.com/office/drawing/2014/main" val="3649441303"/>
                  </a:ext>
                </a:extLst>
              </a:tr>
              <a:tr h="370840">
                <a:tc>
                  <a:txBody>
                    <a:bodyPr/>
                    <a:lstStyle/>
                    <a:p>
                      <a:r>
                        <a:rPr lang="fr-CA" b="0" dirty="0"/>
                        <a:t>Total</a:t>
                      </a:r>
                    </a:p>
                  </a:txBody>
                  <a:tcPr>
                    <a:solidFill>
                      <a:schemeClr val="bg2"/>
                    </a:solidFill>
                  </a:tcPr>
                </a:tc>
                <a:tc>
                  <a:txBody>
                    <a:bodyPr/>
                    <a:lstStyle/>
                    <a:p>
                      <a:pPr algn="r"/>
                      <a:r>
                        <a:rPr lang="fr-CA" b="0" dirty="0"/>
                        <a:t>4</a:t>
                      </a:r>
                    </a:p>
                  </a:txBody>
                  <a:tcPr>
                    <a:solidFill>
                      <a:schemeClr val="bg2"/>
                    </a:solidFill>
                  </a:tcPr>
                </a:tc>
                <a:tc>
                  <a:txBody>
                    <a:bodyPr/>
                    <a:lstStyle/>
                    <a:p>
                      <a:pPr algn="r"/>
                      <a:r>
                        <a:rPr lang="fr-CA" b="0" dirty="0"/>
                        <a:t>5</a:t>
                      </a:r>
                    </a:p>
                  </a:txBody>
                  <a:tcPr>
                    <a:solidFill>
                      <a:schemeClr val="bg2"/>
                    </a:solidFill>
                  </a:tcPr>
                </a:tc>
                <a:tc>
                  <a:txBody>
                    <a:bodyPr/>
                    <a:lstStyle/>
                    <a:p>
                      <a:pPr algn="r"/>
                      <a:r>
                        <a:rPr lang="fr-CA" b="0" dirty="0"/>
                        <a:t>4</a:t>
                      </a:r>
                    </a:p>
                  </a:txBody>
                  <a:tcPr>
                    <a:solidFill>
                      <a:schemeClr val="bg2"/>
                    </a:solidFill>
                  </a:tcPr>
                </a:tc>
                <a:tc>
                  <a:txBody>
                    <a:bodyPr/>
                    <a:lstStyle/>
                    <a:p>
                      <a:pPr algn="r"/>
                      <a:r>
                        <a:rPr lang="fr-CA" b="0" dirty="0"/>
                        <a:t>13</a:t>
                      </a:r>
                    </a:p>
                  </a:txBody>
                  <a:tcPr>
                    <a:solidFill>
                      <a:schemeClr val="bg2"/>
                    </a:solidFill>
                  </a:tcPr>
                </a:tc>
                <a:extLst>
                  <a:ext uri="{0D108BD9-81ED-4DB2-BD59-A6C34878D82A}">
                    <a16:rowId xmlns:a16="http://schemas.microsoft.com/office/drawing/2014/main" val="554490928"/>
                  </a:ext>
                </a:extLst>
              </a:tr>
            </a:tbl>
          </a:graphicData>
        </a:graphic>
      </p:graphicFrame>
    </p:spTree>
    <p:extLst>
      <p:ext uri="{BB962C8B-B14F-4D97-AF65-F5344CB8AC3E}">
        <p14:creationId xmlns:p14="http://schemas.microsoft.com/office/powerpoint/2010/main" val="629177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0C5A-FFDB-4EEA-FEF2-86F8E17FBAB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01AD603-A014-5257-DFB4-B0963E5B1282}"/>
              </a:ext>
            </a:extLst>
          </p:cNvPr>
          <p:cNvSpPr>
            <a:spLocks noGrp="1"/>
          </p:cNvSpPr>
          <p:nvPr>
            <p:ph type="title"/>
          </p:nvPr>
        </p:nvSpPr>
        <p:spPr/>
        <p:txBody>
          <a:bodyPr/>
          <a:lstStyle/>
          <a:p>
            <a:r>
              <a:rPr lang="fr-CA" dirty="0"/>
              <a:t>5. Pause</a:t>
            </a:r>
          </a:p>
        </p:txBody>
      </p:sp>
      <p:sp>
        <p:nvSpPr>
          <p:cNvPr id="7" name="Espace réservé du texte 6">
            <a:extLst>
              <a:ext uri="{FF2B5EF4-FFF2-40B4-BE49-F238E27FC236}">
                <a16:creationId xmlns:a16="http://schemas.microsoft.com/office/drawing/2014/main" id="{7E42C40A-B460-C444-3638-A9C4C9548586}"/>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21A00AB-4012-A69C-2B51-A7C7E135113B}"/>
              </a:ext>
            </a:extLst>
          </p:cNvPr>
          <p:cNvSpPr>
            <a:spLocks noGrp="1"/>
          </p:cNvSpPr>
          <p:nvPr>
            <p:ph type="sldNum" sz="quarter" idx="12"/>
          </p:nvPr>
        </p:nvSpPr>
        <p:spPr/>
        <p:txBody>
          <a:bodyPr/>
          <a:lstStyle/>
          <a:p>
            <a:fld id="{BC8B4FB7-AB8A-41EC-A5E3-0904986CC267}" type="slidenum">
              <a:rPr lang="fr-CA" smtClean="0"/>
              <a:t>27</a:t>
            </a:fld>
            <a:endParaRPr lang="fr-CA"/>
          </a:p>
        </p:txBody>
      </p:sp>
    </p:spTree>
    <p:extLst>
      <p:ext uri="{BB962C8B-B14F-4D97-AF65-F5344CB8AC3E}">
        <p14:creationId xmlns:p14="http://schemas.microsoft.com/office/powerpoint/2010/main" val="287767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94D5D-4B10-02F7-97D0-6ADCF7831B8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A3AD9BE3-0A14-64BE-E10A-A739EA5A4F56}"/>
              </a:ext>
            </a:extLst>
          </p:cNvPr>
          <p:cNvSpPr>
            <a:spLocks noGrp="1"/>
          </p:cNvSpPr>
          <p:nvPr>
            <p:ph type="title"/>
          </p:nvPr>
        </p:nvSpPr>
        <p:spPr/>
        <p:txBody>
          <a:bodyPr/>
          <a:lstStyle/>
          <a:p>
            <a:r>
              <a:rPr lang="fr-CA" dirty="0"/>
              <a:t>6. Mise en forme des tableaux</a:t>
            </a:r>
          </a:p>
        </p:txBody>
      </p:sp>
      <p:sp>
        <p:nvSpPr>
          <p:cNvPr id="7" name="Espace réservé du texte 6">
            <a:extLst>
              <a:ext uri="{FF2B5EF4-FFF2-40B4-BE49-F238E27FC236}">
                <a16:creationId xmlns:a16="http://schemas.microsoft.com/office/drawing/2014/main" id="{7BF8C96E-1EA9-13B5-1FB8-B11CEE82224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4EAEB700-A0B2-1F32-C28B-CBEDCBEA20C4}"/>
              </a:ext>
            </a:extLst>
          </p:cNvPr>
          <p:cNvSpPr>
            <a:spLocks noGrp="1"/>
          </p:cNvSpPr>
          <p:nvPr>
            <p:ph type="sldNum" sz="quarter" idx="12"/>
          </p:nvPr>
        </p:nvSpPr>
        <p:spPr/>
        <p:txBody>
          <a:bodyPr/>
          <a:lstStyle/>
          <a:p>
            <a:fld id="{BC8B4FB7-AB8A-41EC-A5E3-0904986CC267}" type="slidenum">
              <a:rPr lang="fr-CA" smtClean="0"/>
              <a:t>28</a:t>
            </a:fld>
            <a:endParaRPr lang="fr-CA"/>
          </a:p>
        </p:txBody>
      </p:sp>
    </p:spTree>
    <p:extLst>
      <p:ext uri="{BB962C8B-B14F-4D97-AF65-F5344CB8AC3E}">
        <p14:creationId xmlns:p14="http://schemas.microsoft.com/office/powerpoint/2010/main" val="353726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8D0AC-FF78-181A-29F4-1E23E2B731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6E540C-1659-82A8-8F17-55E337DCFAF3}"/>
              </a:ext>
            </a:extLst>
          </p:cNvPr>
          <p:cNvSpPr>
            <a:spLocks noGrp="1"/>
          </p:cNvSpPr>
          <p:nvPr>
            <p:ph type="title"/>
          </p:nvPr>
        </p:nvSpPr>
        <p:spPr/>
        <p:txBody>
          <a:bodyPr/>
          <a:lstStyle/>
          <a:p>
            <a:r>
              <a:rPr lang="fr-CA" dirty="0"/>
              <a:t>Principes visuels généraux</a:t>
            </a:r>
          </a:p>
        </p:txBody>
      </p:sp>
      <p:sp>
        <p:nvSpPr>
          <p:cNvPr id="4" name="Espace réservé du numéro de diapositive 3">
            <a:extLst>
              <a:ext uri="{FF2B5EF4-FFF2-40B4-BE49-F238E27FC236}">
                <a16:creationId xmlns:a16="http://schemas.microsoft.com/office/drawing/2014/main" id="{49A17EEB-CCEE-9814-407C-07BED86B7D95}"/>
              </a:ext>
            </a:extLst>
          </p:cNvPr>
          <p:cNvSpPr>
            <a:spLocks noGrp="1"/>
          </p:cNvSpPr>
          <p:nvPr>
            <p:ph type="sldNum" sz="quarter" idx="12"/>
          </p:nvPr>
        </p:nvSpPr>
        <p:spPr/>
        <p:txBody>
          <a:bodyPr/>
          <a:lstStyle/>
          <a:p>
            <a:fld id="{BC8B4FB7-AB8A-41EC-A5E3-0904986CC267}" type="slidenum">
              <a:rPr lang="fr-CA" smtClean="0"/>
              <a:t>29</a:t>
            </a:fld>
            <a:endParaRPr lang="fr-CA"/>
          </a:p>
        </p:txBody>
      </p:sp>
      <p:sp>
        <p:nvSpPr>
          <p:cNvPr id="6" name="Espace réservé du contenu 5">
            <a:extLst>
              <a:ext uri="{FF2B5EF4-FFF2-40B4-BE49-F238E27FC236}">
                <a16:creationId xmlns:a16="http://schemas.microsoft.com/office/drawing/2014/main" id="{C74FC947-6D36-2C2E-B0D1-A7CBCD0FEAB8}"/>
              </a:ext>
            </a:extLst>
          </p:cNvPr>
          <p:cNvSpPr>
            <a:spLocks noGrp="1"/>
          </p:cNvSpPr>
          <p:nvPr>
            <p:ph idx="1"/>
          </p:nvPr>
        </p:nvSpPr>
        <p:spPr>
          <a:xfrm>
            <a:off x="467868" y="1825625"/>
            <a:ext cx="11256264" cy="4351338"/>
          </a:xfrm>
        </p:spPr>
        <p:txBody>
          <a:bodyPr anchor="ctr">
            <a:normAutofit/>
          </a:bodyPr>
          <a:lstStyle/>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la redondance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Maximiser le ratio données-encre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Mettre les données en évidence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les abréviations</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les carreaux, les rayures, etc.</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Choisir un design facile à lire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Grouper les données par thème</a:t>
            </a:r>
          </a:p>
          <a:p>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Titrer et numéroter les tableaux et les graphiques (Quoi, Où, Quand)</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693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DDCD3-EDCB-D869-40CB-2DF039DB58F1}"/>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2948AFB-7D39-73AC-9A3F-C1C6DE1307C8}"/>
              </a:ext>
            </a:extLst>
          </p:cNvPr>
          <p:cNvSpPr>
            <a:spLocks noGrp="1"/>
          </p:cNvSpPr>
          <p:nvPr>
            <p:ph type="title"/>
          </p:nvPr>
        </p:nvSpPr>
        <p:spPr/>
        <p:txBody>
          <a:bodyPr/>
          <a:lstStyle/>
          <a:p>
            <a:r>
              <a:rPr lang="fr-CA" dirty="0"/>
              <a:t>1.  Où en sommes-nous?</a:t>
            </a:r>
          </a:p>
        </p:txBody>
      </p:sp>
      <p:sp>
        <p:nvSpPr>
          <p:cNvPr id="7" name="Espace réservé du texte 6">
            <a:extLst>
              <a:ext uri="{FF2B5EF4-FFF2-40B4-BE49-F238E27FC236}">
                <a16:creationId xmlns:a16="http://schemas.microsoft.com/office/drawing/2014/main" id="{7F9DDB0A-31DA-951C-3E21-B0663D486753}"/>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8359F3B-489E-037B-57C5-330655B21783}"/>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395031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C824-158C-0C69-986A-8012458E492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9A80F72-B99B-764A-3C01-F33FBAA6254E}"/>
              </a:ext>
            </a:extLst>
          </p:cNvPr>
          <p:cNvSpPr>
            <a:spLocks noGrp="1"/>
          </p:cNvSpPr>
          <p:nvPr>
            <p:ph type="title"/>
          </p:nvPr>
        </p:nvSpPr>
        <p:spPr/>
        <p:txBody>
          <a:bodyPr/>
          <a:lstStyle/>
          <a:p>
            <a:r>
              <a:rPr lang="fr-CA" dirty="0"/>
              <a:t>Principes visuels généraux – contre-exemple</a:t>
            </a:r>
          </a:p>
        </p:txBody>
      </p:sp>
      <p:sp>
        <p:nvSpPr>
          <p:cNvPr id="4" name="Espace réservé du numéro de diapositive 3">
            <a:extLst>
              <a:ext uri="{FF2B5EF4-FFF2-40B4-BE49-F238E27FC236}">
                <a16:creationId xmlns:a16="http://schemas.microsoft.com/office/drawing/2014/main" id="{A73B8B88-84F6-BD66-F488-1FFAB6A0B190}"/>
              </a:ext>
            </a:extLst>
          </p:cNvPr>
          <p:cNvSpPr>
            <a:spLocks noGrp="1"/>
          </p:cNvSpPr>
          <p:nvPr>
            <p:ph type="sldNum" sz="quarter" idx="12"/>
          </p:nvPr>
        </p:nvSpPr>
        <p:spPr/>
        <p:txBody>
          <a:bodyPr/>
          <a:lstStyle/>
          <a:p>
            <a:fld id="{BC8B4FB7-AB8A-41EC-A5E3-0904986CC267}" type="slidenum">
              <a:rPr lang="fr-CA" smtClean="0"/>
              <a:t>30</a:t>
            </a:fld>
            <a:endParaRPr lang="fr-CA"/>
          </a:p>
        </p:txBody>
      </p:sp>
      <p:pic>
        <p:nvPicPr>
          <p:cNvPr id="7" name="Espace réservé du contenu 6">
            <a:extLst>
              <a:ext uri="{FF2B5EF4-FFF2-40B4-BE49-F238E27FC236}">
                <a16:creationId xmlns:a16="http://schemas.microsoft.com/office/drawing/2014/main" id="{D0BEF757-4116-A5B1-CFC6-4FECE108507B}"/>
              </a:ext>
            </a:extLst>
          </p:cNvPr>
          <p:cNvPicPr>
            <a:picLocks noGrp="1" noChangeAspect="1"/>
          </p:cNvPicPr>
          <p:nvPr>
            <p:ph idx="1"/>
          </p:nvPr>
        </p:nvPicPr>
        <p:blipFill>
          <a:blip r:embed="rId2"/>
          <a:stretch>
            <a:fillRect/>
          </a:stretch>
        </p:blipFill>
        <p:spPr>
          <a:xfrm>
            <a:off x="1240596" y="1825625"/>
            <a:ext cx="9710808" cy="4351338"/>
          </a:xfrm>
        </p:spPr>
      </p:pic>
      <p:sp>
        <p:nvSpPr>
          <p:cNvPr id="3" name="Rectangle 2">
            <a:extLst>
              <a:ext uri="{FF2B5EF4-FFF2-40B4-BE49-F238E27FC236}">
                <a16:creationId xmlns:a16="http://schemas.microsoft.com/office/drawing/2014/main" id="{FE96AC0A-211C-6C8B-9739-F9EC2ACFE5C5}"/>
              </a:ext>
            </a:extLst>
          </p:cNvPr>
          <p:cNvSpPr/>
          <p:nvPr/>
        </p:nvSpPr>
        <p:spPr>
          <a:xfrm>
            <a:off x="0" y="6596390"/>
            <a:ext cx="5896303" cy="261610"/>
          </a:xfrm>
          <a:prstGeom prst="rect">
            <a:avLst/>
          </a:prstGeom>
        </p:spPr>
        <p:txBody>
          <a:bodyPr wrap="square">
            <a:spAutoFit/>
          </a:bodyPr>
          <a:lstStyle/>
          <a:p>
            <a:r>
              <a:rPr lang="fr-CA" sz="1100" dirty="0">
                <a:latin typeface="Calibri" panose="020F0502020204030204" pitchFamily="34" charset="0"/>
                <a:ea typeface="Calibri" panose="020F0502020204030204" pitchFamily="34" charset="0"/>
                <a:cs typeface="Calibri" panose="020F0502020204030204" pitchFamily="34" charset="0"/>
              </a:rPr>
              <a:t>Source du graphique : </a:t>
            </a:r>
            <a:r>
              <a:rPr lang="fr-CA" sz="1100" dirty="0">
                <a:latin typeface="Calibri" panose="020F0502020204030204" pitchFamily="34" charset="0"/>
                <a:ea typeface="Calibri" panose="020F0502020204030204" pitchFamily="34" charset="0"/>
                <a:cs typeface="Calibri" panose="020F0502020204030204" pitchFamily="34" charset="0"/>
                <a:hlinkClick r:id="rId3"/>
              </a:rPr>
              <a:t>https://excelcharts.com/change-bad-charts-in-the-wikipedia/</a:t>
            </a:r>
            <a:endParaRPr lang="fr-CA"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9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1BCAB-249A-EF2B-C181-AD5C350D27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91817D-F945-B84A-FCB0-5E93F32478D3}"/>
              </a:ext>
            </a:extLst>
          </p:cNvPr>
          <p:cNvSpPr>
            <a:spLocks noGrp="1"/>
          </p:cNvSpPr>
          <p:nvPr>
            <p:ph type="title"/>
          </p:nvPr>
        </p:nvSpPr>
        <p:spPr/>
        <p:txBody>
          <a:bodyPr/>
          <a:lstStyle/>
          <a:p>
            <a:r>
              <a:rPr lang="fr-CA" dirty="0"/>
              <a:t>Principes visuels pour les tableaux</a:t>
            </a:r>
          </a:p>
        </p:txBody>
      </p:sp>
      <p:sp>
        <p:nvSpPr>
          <p:cNvPr id="6" name="Espace réservé du contenu 5">
            <a:extLst>
              <a:ext uri="{FF2B5EF4-FFF2-40B4-BE49-F238E27FC236}">
                <a16:creationId xmlns:a16="http://schemas.microsoft.com/office/drawing/2014/main" id="{BC25985C-0835-2095-664B-E15AFC45F40D}"/>
              </a:ext>
            </a:extLst>
          </p:cNvPr>
          <p:cNvSpPr>
            <a:spLocks noGrp="1"/>
          </p:cNvSpPr>
          <p:nvPr>
            <p:ph sz="half" idx="1"/>
          </p:nvPr>
        </p:nvSpPr>
        <p:spPr>
          <a:xfrm>
            <a:off x="838200" y="1825625"/>
            <a:ext cx="5181600" cy="4667250"/>
          </a:xfrm>
        </p:spPr>
        <p:txBody>
          <a:bodyPr anchor="ctr">
            <a:normAutofit fontScale="92500" lnSpcReduction="10000"/>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Données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Aligner à droite pour les chiffres, à gauche le reste</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Indiquer les unités de mesure dans l’entête de la colonne, si nécessaire (ou dans le titre)</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Mettre côté à côté les fréquences relatives et absolues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Rapprocher les colonnes et les lignes que l’on veut comparer</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Trier selon un ordre significatif</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Utiliser les séparateurs de milliers pour aérer</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Même nombre de décimales pour les données d’une variable</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5E310473-377C-A791-8D72-C30957EB8B6F}"/>
              </a:ext>
            </a:extLst>
          </p:cNvPr>
          <p:cNvSpPr>
            <a:spLocks noGrp="1"/>
          </p:cNvSpPr>
          <p:nvPr>
            <p:ph sz="half" idx="2"/>
          </p:nvPr>
        </p:nvSpPr>
        <p:spPr/>
        <p:txBody>
          <a:bodyPr>
            <a:normAutofit fontScale="92500" lnSpcReduction="10000"/>
          </a:bodyPr>
          <a:lstStyle/>
          <a:p>
            <a:pPr marL="0" indent="0">
              <a:buNone/>
            </a:pPr>
            <a:r>
              <a:rPr lang="fr-CA" dirty="0"/>
              <a:t>Quadrillage</a:t>
            </a:r>
          </a:p>
          <a:p>
            <a:pPr lvl="1"/>
            <a:r>
              <a:rPr lang="fr-CA" dirty="0"/>
              <a:t>Éviter la surcharge</a:t>
            </a:r>
          </a:p>
          <a:p>
            <a:pPr lvl="1"/>
            <a:r>
              <a:rPr lang="fr-CA" dirty="0"/>
              <a:t>Privilégier le gris clair au noir</a:t>
            </a:r>
          </a:p>
          <a:p>
            <a:pPr lvl="1"/>
            <a:r>
              <a:rPr lang="fr-CA" dirty="0"/>
              <a:t>Insérer une ligne pour délimiter l’en-tête et une ligne pour le total</a:t>
            </a:r>
          </a:p>
          <a:p>
            <a:pPr lvl="1"/>
            <a:r>
              <a:rPr lang="fr-CA" dirty="0"/>
              <a:t>Encadrer/colorer les données importantes</a:t>
            </a:r>
          </a:p>
          <a:p>
            <a:endParaRPr lang="fr-CA" dirty="0"/>
          </a:p>
        </p:txBody>
      </p:sp>
      <p:sp>
        <p:nvSpPr>
          <p:cNvPr id="4" name="Espace réservé du numéro de diapositive 3">
            <a:extLst>
              <a:ext uri="{FF2B5EF4-FFF2-40B4-BE49-F238E27FC236}">
                <a16:creationId xmlns:a16="http://schemas.microsoft.com/office/drawing/2014/main" id="{D7AE917D-42D5-42AA-DF13-0F91FEDE07F1}"/>
              </a:ext>
            </a:extLst>
          </p:cNvPr>
          <p:cNvSpPr>
            <a:spLocks noGrp="1"/>
          </p:cNvSpPr>
          <p:nvPr>
            <p:ph type="sldNum" sz="quarter" idx="12"/>
          </p:nvPr>
        </p:nvSpPr>
        <p:spPr/>
        <p:txBody>
          <a:bodyPr/>
          <a:lstStyle/>
          <a:p>
            <a:fld id="{BC8B4FB7-AB8A-41EC-A5E3-0904986CC267}" type="slidenum">
              <a:rPr lang="fr-CA" smtClean="0"/>
              <a:t>31</a:t>
            </a:fld>
            <a:endParaRPr lang="fr-CA"/>
          </a:p>
        </p:txBody>
      </p:sp>
    </p:spTree>
    <p:extLst>
      <p:ext uri="{BB962C8B-B14F-4D97-AF65-F5344CB8AC3E}">
        <p14:creationId xmlns:p14="http://schemas.microsoft.com/office/powerpoint/2010/main" val="2466137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DA14F-AAE4-0043-C308-4320A29CC4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31EA32-1947-EBEB-AD85-1FAC86EA9FA1}"/>
              </a:ext>
            </a:extLst>
          </p:cNvPr>
          <p:cNvSpPr>
            <a:spLocks noGrp="1"/>
          </p:cNvSpPr>
          <p:nvPr>
            <p:ph type="title"/>
          </p:nvPr>
        </p:nvSpPr>
        <p:spPr/>
        <p:txBody>
          <a:bodyPr/>
          <a:lstStyle/>
          <a:p>
            <a:r>
              <a:rPr lang="fr-CA" dirty="0"/>
              <a:t>Principes visuels pour les tableaux </a:t>
            </a:r>
          </a:p>
        </p:txBody>
      </p:sp>
      <p:sp>
        <p:nvSpPr>
          <p:cNvPr id="4" name="Espace réservé du numéro de diapositive 3">
            <a:extLst>
              <a:ext uri="{FF2B5EF4-FFF2-40B4-BE49-F238E27FC236}">
                <a16:creationId xmlns:a16="http://schemas.microsoft.com/office/drawing/2014/main" id="{51EFC198-1B03-8656-A1B8-DACE70E82870}"/>
              </a:ext>
            </a:extLst>
          </p:cNvPr>
          <p:cNvSpPr>
            <a:spLocks noGrp="1"/>
          </p:cNvSpPr>
          <p:nvPr>
            <p:ph type="sldNum" sz="quarter" idx="12"/>
          </p:nvPr>
        </p:nvSpPr>
        <p:spPr/>
        <p:txBody>
          <a:bodyPr/>
          <a:lstStyle/>
          <a:p>
            <a:fld id="{BC8B4FB7-AB8A-41EC-A5E3-0904986CC267}" type="slidenum">
              <a:rPr lang="fr-CA" smtClean="0"/>
              <a:t>32</a:t>
            </a:fld>
            <a:endParaRPr lang="fr-CA"/>
          </a:p>
        </p:txBody>
      </p:sp>
      <p:pic>
        <p:nvPicPr>
          <p:cNvPr id="9" name="Espace réservé du contenu 8">
            <a:extLst>
              <a:ext uri="{FF2B5EF4-FFF2-40B4-BE49-F238E27FC236}">
                <a16:creationId xmlns:a16="http://schemas.microsoft.com/office/drawing/2014/main" id="{F8C277B2-389D-1988-1942-9554E9FBD44D}"/>
              </a:ext>
            </a:extLst>
          </p:cNvPr>
          <p:cNvPicPr>
            <a:picLocks noGrp="1" noChangeAspect="1"/>
          </p:cNvPicPr>
          <p:nvPr>
            <p:ph idx="1"/>
          </p:nvPr>
        </p:nvPicPr>
        <p:blipFill>
          <a:blip r:embed="rId2"/>
          <a:stretch>
            <a:fillRect/>
          </a:stretch>
        </p:blipFill>
        <p:spPr>
          <a:xfrm>
            <a:off x="2328336" y="2715239"/>
            <a:ext cx="7535327" cy="2572109"/>
          </a:xfrm>
        </p:spPr>
      </p:pic>
    </p:spTree>
    <p:extLst>
      <p:ext uri="{BB962C8B-B14F-4D97-AF65-F5344CB8AC3E}">
        <p14:creationId xmlns:p14="http://schemas.microsoft.com/office/powerpoint/2010/main" val="1406035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6A7B-C406-4DAB-11EF-0201F9FE70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9C7136-BA87-5F76-2B47-9B8E1519D806}"/>
              </a:ext>
            </a:extLst>
          </p:cNvPr>
          <p:cNvSpPr>
            <a:spLocks noGrp="1"/>
          </p:cNvSpPr>
          <p:nvPr>
            <p:ph type="title"/>
          </p:nvPr>
        </p:nvSpPr>
        <p:spPr/>
        <p:txBody>
          <a:bodyPr/>
          <a:lstStyle/>
          <a:p>
            <a:r>
              <a:rPr lang="fr-CA" dirty="0"/>
              <a:t>Principes visuels pour les tableaux </a:t>
            </a:r>
          </a:p>
        </p:txBody>
      </p:sp>
      <p:pic>
        <p:nvPicPr>
          <p:cNvPr id="7" name="Espace réservé du contenu 6">
            <a:extLst>
              <a:ext uri="{FF2B5EF4-FFF2-40B4-BE49-F238E27FC236}">
                <a16:creationId xmlns:a16="http://schemas.microsoft.com/office/drawing/2014/main" id="{3D534371-3707-B91F-9448-07330084F476}"/>
              </a:ext>
            </a:extLst>
          </p:cNvPr>
          <p:cNvPicPr>
            <a:picLocks noGrp="1" noChangeAspect="1"/>
          </p:cNvPicPr>
          <p:nvPr>
            <p:ph sz="half" idx="1"/>
          </p:nvPr>
        </p:nvPicPr>
        <p:blipFill>
          <a:blip r:embed="rId2"/>
          <a:srcRect t="14638"/>
          <a:stretch/>
        </p:blipFill>
        <p:spPr>
          <a:xfrm>
            <a:off x="838200" y="3188067"/>
            <a:ext cx="5181600" cy="1626452"/>
          </a:xfrm>
          <a:prstGeom prst="rect">
            <a:avLst/>
          </a:prstGeom>
        </p:spPr>
      </p:pic>
      <p:sp>
        <p:nvSpPr>
          <p:cNvPr id="4" name="Espace réservé du numéro de diapositive 3">
            <a:extLst>
              <a:ext uri="{FF2B5EF4-FFF2-40B4-BE49-F238E27FC236}">
                <a16:creationId xmlns:a16="http://schemas.microsoft.com/office/drawing/2014/main" id="{27372E1F-3D60-4190-3AFD-8D48235F1BEB}"/>
              </a:ext>
            </a:extLst>
          </p:cNvPr>
          <p:cNvSpPr>
            <a:spLocks noGrp="1"/>
          </p:cNvSpPr>
          <p:nvPr>
            <p:ph type="sldNum" sz="quarter" idx="12"/>
          </p:nvPr>
        </p:nvSpPr>
        <p:spPr/>
        <p:txBody>
          <a:bodyPr/>
          <a:lstStyle/>
          <a:p>
            <a:fld id="{BC8B4FB7-AB8A-41EC-A5E3-0904986CC267}" type="slidenum">
              <a:rPr lang="fr-CA" smtClean="0"/>
              <a:t>33</a:t>
            </a:fld>
            <a:endParaRPr lang="fr-CA"/>
          </a:p>
        </p:txBody>
      </p:sp>
      <p:pic>
        <p:nvPicPr>
          <p:cNvPr id="12" name="Espace réservé du contenu 11">
            <a:extLst>
              <a:ext uri="{FF2B5EF4-FFF2-40B4-BE49-F238E27FC236}">
                <a16:creationId xmlns:a16="http://schemas.microsoft.com/office/drawing/2014/main" id="{4B5E0147-7B8A-0B88-0320-2A0DDF30B295}"/>
              </a:ext>
            </a:extLst>
          </p:cNvPr>
          <p:cNvPicPr>
            <a:picLocks noGrp="1" noChangeAspect="1"/>
          </p:cNvPicPr>
          <p:nvPr>
            <p:ph sz="half" idx="2"/>
          </p:nvPr>
        </p:nvPicPr>
        <p:blipFill>
          <a:blip r:embed="rId3"/>
          <a:stretch>
            <a:fillRect/>
          </a:stretch>
        </p:blipFill>
        <p:spPr>
          <a:xfrm>
            <a:off x="6172200" y="3327512"/>
            <a:ext cx="5181600" cy="1347563"/>
          </a:xfrm>
          <a:prstGeom prst="rect">
            <a:avLst/>
          </a:prstGeom>
        </p:spPr>
      </p:pic>
    </p:spTree>
    <p:extLst>
      <p:ext uri="{BB962C8B-B14F-4D97-AF65-F5344CB8AC3E}">
        <p14:creationId xmlns:p14="http://schemas.microsoft.com/office/powerpoint/2010/main" val="710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37F5-C8C5-3790-3B75-5F76B722E2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538F319-A3E2-1720-23D2-5E6016ABCEDF}"/>
              </a:ext>
            </a:extLst>
          </p:cNvPr>
          <p:cNvSpPr>
            <a:spLocks noGrp="1"/>
          </p:cNvSpPr>
          <p:nvPr>
            <p:ph type="title"/>
          </p:nvPr>
        </p:nvSpPr>
        <p:spPr/>
        <p:txBody>
          <a:bodyPr/>
          <a:lstStyle/>
          <a:p>
            <a:r>
              <a:rPr lang="fr-CA" dirty="0"/>
              <a:t>Principes visuels pour les tableaux</a:t>
            </a:r>
          </a:p>
        </p:txBody>
      </p:sp>
      <p:pic>
        <p:nvPicPr>
          <p:cNvPr id="13" name="Espace réservé du contenu 12">
            <a:extLst>
              <a:ext uri="{FF2B5EF4-FFF2-40B4-BE49-F238E27FC236}">
                <a16:creationId xmlns:a16="http://schemas.microsoft.com/office/drawing/2014/main" id="{1BB53697-12ED-4EAA-D4C0-16B44C7FE539}"/>
              </a:ext>
            </a:extLst>
          </p:cNvPr>
          <p:cNvPicPr>
            <a:picLocks noGrp="1" noChangeAspect="1"/>
          </p:cNvPicPr>
          <p:nvPr>
            <p:ph idx="1"/>
          </p:nvPr>
        </p:nvPicPr>
        <p:blipFill rotWithShape="1">
          <a:blip r:embed="rId2"/>
          <a:stretch/>
        </p:blipFill>
        <p:spPr>
          <a:xfrm>
            <a:off x="4324492" y="1825625"/>
            <a:ext cx="3543016" cy="4351338"/>
          </a:xfrm>
          <a:prstGeom prst="rect">
            <a:avLst/>
          </a:prstGeom>
        </p:spPr>
      </p:pic>
      <p:sp>
        <p:nvSpPr>
          <p:cNvPr id="4" name="Espace réservé du numéro de diapositive 3">
            <a:extLst>
              <a:ext uri="{FF2B5EF4-FFF2-40B4-BE49-F238E27FC236}">
                <a16:creationId xmlns:a16="http://schemas.microsoft.com/office/drawing/2014/main" id="{A63B0796-8DC6-172C-3947-B9EE2CD7DB4D}"/>
              </a:ext>
            </a:extLst>
          </p:cNvPr>
          <p:cNvSpPr>
            <a:spLocks noGrp="1"/>
          </p:cNvSpPr>
          <p:nvPr>
            <p:ph type="sldNum" sz="quarter" idx="12"/>
          </p:nvPr>
        </p:nvSpPr>
        <p:spPr/>
        <p:txBody>
          <a:bodyPr/>
          <a:lstStyle/>
          <a:p>
            <a:fld id="{BC8B4FB7-AB8A-41EC-A5E3-0904986CC267}" type="slidenum">
              <a:rPr lang="fr-CA" smtClean="0"/>
              <a:t>34</a:t>
            </a:fld>
            <a:endParaRPr lang="fr-CA"/>
          </a:p>
        </p:txBody>
      </p:sp>
      <p:sp>
        <p:nvSpPr>
          <p:cNvPr id="17" name="Rectangle 1">
            <a:extLst>
              <a:ext uri="{FF2B5EF4-FFF2-40B4-BE49-F238E27FC236}">
                <a16:creationId xmlns:a16="http://schemas.microsoft.com/office/drawing/2014/main" id="{39B77637-531B-9575-6CCD-EB0176908DE6}"/>
              </a:ext>
            </a:extLst>
          </p:cNvPr>
          <p:cNvSpPr>
            <a:spLocks noChangeArrowheads="1"/>
          </p:cNvSpPr>
          <p:nvPr/>
        </p:nvSpPr>
        <p:spPr bwMode="auto">
          <a:xfrm>
            <a:off x="3886200" y="1496547"/>
            <a:ext cx="441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390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38186-796E-6DD2-0BB1-7523E1852F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22EA448-86A7-3C66-03E2-7C7683EF3097}"/>
              </a:ext>
            </a:extLst>
          </p:cNvPr>
          <p:cNvSpPr>
            <a:spLocks noGrp="1"/>
          </p:cNvSpPr>
          <p:nvPr>
            <p:ph type="title"/>
          </p:nvPr>
        </p:nvSpPr>
        <p:spPr/>
        <p:txBody>
          <a:bodyPr/>
          <a:lstStyle/>
          <a:p>
            <a:r>
              <a:rPr lang="fr-CA" dirty="0"/>
              <a:t>Principes visuels pour les tableaux</a:t>
            </a:r>
          </a:p>
        </p:txBody>
      </p:sp>
      <p:sp>
        <p:nvSpPr>
          <p:cNvPr id="4" name="Espace réservé du numéro de diapositive 3">
            <a:extLst>
              <a:ext uri="{FF2B5EF4-FFF2-40B4-BE49-F238E27FC236}">
                <a16:creationId xmlns:a16="http://schemas.microsoft.com/office/drawing/2014/main" id="{8D5FD047-77D0-8156-AD8C-0F8271B83639}"/>
              </a:ext>
            </a:extLst>
          </p:cNvPr>
          <p:cNvSpPr>
            <a:spLocks noGrp="1"/>
          </p:cNvSpPr>
          <p:nvPr>
            <p:ph type="sldNum" sz="quarter" idx="12"/>
          </p:nvPr>
        </p:nvSpPr>
        <p:spPr/>
        <p:txBody>
          <a:bodyPr/>
          <a:lstStyle/>
          <a:p>
            <a:fld id="{BC8B4FB7-AB8A-41EC-A5E3-0904986CC267}" type="slidenum">
              <a:rPr lang="fr-CA" smtClean="0"/>
              <a:t>35</a:t>
            </a:fld>
            <a:endParaRPr lang="fr-CA"/>
          </a:p>
        </p:txBody>
      </p:sp>
      <p:pic>
        <p:nvPicPr>
          <p:cNvPr id="8" name="Espace réservé du contenu 7">
            <a:extLst>
              <a:ext uri="{FF2B5EF4-FFF2-40B4-BE49-F238E27FC236}">
                <a16:creationId xmlns:a16="http://schemas.microsoft.com/office/drawing/2014/main" id="{109CE52D-A597-AF00-5B2C-C8448D38289B}"/>
              </a:ext>
            </a:extLst>
          </p:cNvPr>
          <p:cNvPicPr>
            <a:picLocks noGrp="1" noChangeAspect="1"/>
          </p:cNvPicPr>
          <p:nvPr>
            <p:ph sz="half" idx="1"/>
          </p:nvPr>
        </p:nvPicPr>
        <p:blipFill>
          <a:blip r:embed="rId2"/>
          <a:stretch>
            <a:fillRect/>
          </a:stretch>
        </p:blipFill>
        <p:spPr>
          <a:xfrm>
            <a:off x="1185199" y="1825625"/>
            <a:ext cx="4487601" cy="4351338"/>
          </a:xfrm>
          <a:prstGeom prst="rect">
            <a:avLst/>
          </a:prstGeom>
        </p:spPr>
      </p:pic>
      <p:pic>
        <p:nvPicPr>
          <p:cNvPr id="9" name="Espace réservé du contenu 8">
            <a:extLst>
              <a:ext uri="{FF2B5EF4-FFF2-40B4-BE49-F238E27FC236}">
                <a16:creationId xmlns:a16="http://schemas.microsoft.com/office/drawing/2014/main" id="{E330A7C6-B0A8-D729-8169-68BB5A81E350}"/>
              </a:ext>
            </a:extLst>
          </p:cNvPr>
          <p:cNvPicPr>
            <a:picLocks noGrp="1" noChangeAspect="1"/>
          </p:cNvPicPr>
          <p:nvPr>
            <p:ph sz="half" idx="2"/>
          </p:nvPr>
        </p:nvPicPr>
        <p:blipFill>
          <a:blip r:embed="rId3"/>
          <a:stretch>
            <a:fillRect/>
          </a:stretch>
        </p:blipFill>
        <p:spPr>
          <a:xfrm>
            <a:off x="6555800" y="1825625"/>
            <a:ext cx="4414400" cy="4351338"/>
          </a:xfrm>
          <a:prstGeom prst="rect">
            <a:avLst/>
          </a:prstGeom>
        </p:spPr>
      </p:pic>
      <p:sp>
        <p:nvSpPr>
          <p:cNvPr id="10" name="Rectangle 1">
            <a:extLst>
              <a:ext uri="{FF2B5EF4-FFF2-40B4-BE49-F238E27FC236}">
                <a16:creationId xmlns:a16="http://schemas.microsoft.com/office/drawing/2014/main" id="{87AFC977-E1E4-7F73-F8EC-030C9D3970AA}"/>
              </a:ext>
            </a:extLst>
          </p:cNvPr>
          <p:cNvSpPr>
            <a:spLocks noChangeArrowheads="1"/>
          </p:cNvSpPr>
          <p:nvPr/>
        </p:nvSpPr>
        <p:spPr bwMode="auto">
          <a:xfrm>
            <a:off x="1219199" y="1474322"/>
            <a:ext cx="441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
            <a:extLst>
              <a:ext uri="{FF2B5EF4-FFF2-40B4-BE49-F238E27FC236}">
                <a16:creationId xmlns:a16="http://schemas.microsoft.com/office/drawing/2014/main" id="{1F0F4F91-9C00-D264-3FF8-EC853A8D2E13}"/>
              </a:ext>
            </a:extLst>
          </p:cNvPr>
          <p:cNvSpPr>
            <a:spLocks noChangeArrowheads="1"/>
          </p:cNvSpPr>
          <p:nvPr/>
        </p:nvSpPr>
        <p:spPr bwMode="auto">
          <a:xfrm>
            <a:off x="6483095" y="1474322"/>
            <a:ext cx="4419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0464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932D-66AD-BF76-2EA9-345BF13AE4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01FF86-8096-68C1-A156-0B4A8EC383D5}"/>
              </a:ext>
            </a:extLst>
          </p:cNvPr>
          <p:cNvSpPr>
            <a:spLocks noGrp="1"/>
          </p:cNvSpPr>
          <p:nvPr>
            <p:ph type="title"/>
          </p:nvPr>
        </p:nvSpPr>
        <p:spPr>
          <a:xfrm>
            <a:off x="914400" y="385551"/>
            <a:ext cx="10515600" cy="1325563"/>
          </a:xfrm>
        </p:spPr>
        <p:txBody>
          <a:bodyPr/>
          <a:lstStyle/>
          <a:p>
            <a:r>
              <a:rPr lang="fr-CA" dirty="0"/>
              <a:t>Principes visuels pour les tableaux</a:t>
            </a:r>
          </a:p>
        </p:txBody>
      </p:sp>
      <p:sp>
        <p:nvSpPr>
          <p:cNvPr id="4" name="Espace réservé du numéro de diapositive 3">
            <a:extLst>
              <a:ext uri="{FF2B5EF4-FFF2-40B4-BE49-F238E27FC236}">
                <a16:creationId xmlns:a16="http://schemas.microsoft.com/office/drawing/2014/main" id="{CA60F85C-D554-FE46-1D4D-21DCA566F4EC}"/>
              </a:ext>
            </a:extLst>
          </p:cNvPr>
          <p:cNvSpPr>
            <a:spLocks noGrp="1"/>
          </p:cNvSpPr>
          <p:nvPr>
            <p:ph type="sldNum" sz="quarter" idx="12"/>
          </p:nvPr>
        </p:nvSpPr>
        <p:spPr/>
        <p:txBody>
          <a:bodyPr/>
          <a:lstStyle/>
          <a:p>
            <a:fld id="{BC8B4FB7-AB8A-41EC-A5E3-0904986CC267}" type="slidenum">
              <a:rPr lang="fr-CA" smtClean="0"/>
              <a:t>36</a:t>
            </a:fld>
            <a:endParaRPr lang="fr-CA"/>
          </a:p>
        </p:txBody>
      </p:sp>
      <p:pic>
        <p:nvPicPr>
          <p:cNvPr id="10" name="Espace réservé du contenu 9">
            <a:extLst>
              <a:ext uri="{FF2B5EF4-FFF2-40B4-BE49-F238E27FC236}">
                <a16:creationId xmlns:a16="http://schemas.microsoft.com/office/drawing/2014/main" id="{3F4813CB-21F7-7C9C-AE91-7C38074BD2BB}"/>
              </a:ext>
            </a:extLst>
          </p:cNvPr>
          <p:cNvPicPr>
            <a:picLocks noGrp="1" noChangeAspect="1"/>
          </p:cNvPicPr>
          <p:nvPr>
            <p:ph sz="half" idx="1"/>
          </p:nvPr>
        </p:nvPicPr>
        <p:blipFill>
          <a:blip r:embed="rId2"/>
          <a:stretch>
            <a:fillRect/>
          </a:stretch>
        </p:blipFill>
        <p:spPr>
          <a:xfrm>
            <a:off x="1377909" y="1825625"/>
            <a:ext cx="4102181" cy="4351338"/>
          </a:xfrm>
          <a:prstGeom prst="rect">
            <a:avLst/>
          </a:prstGeom>
        </p:spPr>
      </p:pic>
      <p:sp>
        <p:nvSpPr>
          <p:cNvPr id="11" name="Rectangle 1">
            <a:extLst>
              <a:ext uri="{FF2B5EF4-FFF2-40B4-BE49-F238E27FC236}">
                <a16:creationId xmlns:a16="http://schemas.microsoft.com/office/drawing/2014/main" id="{8653AFEE-A5D3-C5CC-F4B3-6FF65CB7589B}"/>
              </a:ext>
            </a:extLst>
          </p:cNvPr>
          <p:cNvSpPr>
            <a:spLocks noChangeArrowheads="1"/>
          </p:cNvSpPr>
          <p:nvPr/>
        </p:nvSpPr>
        <p:spPr bwMode="auto">
          <a:xfrm>
            <a:off x="1219199" y="1348571"/>
            <a:ext cx="441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de 2018 à 2022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Espace réservé du contenu 11">
            <a:extLst>
              <a:ext uri="{FF2B5EF4-FFF2-40B4-BE49-F238E27FC236}">
                <a16:creationId xmlns:a16="http://schemas.microsoft.com/office/drawing/2014/main" id="{59EC62DA-DF3E-D272-2F2F-D9D5FA86AC4F}"/>
              </a:ext>
            </a:extLst>
          </p:cNvPr>
          <p:cNvPicPr>
            <a:picLocks noGrp="1" noChangeAspect="1"/>
          </p:cNvPicPr>
          <p:nvPr>
            <p:ph sz="half" idx="2"/>
          </p:nvPr>
        </p:nvPicPr>
        <p:blipFill>
          <a:blip r:embed="rId3"/>
          <a:stretch>
            <a:fillRect/>
          </a:stretch>
        </p:blipFill>
        <p:spPr>
          <a:xfrm>
            <a:off x="6172200" y="2192920"/>
            <a:ext cx="5181600" cy="3616747"/>
          </a:xfrm>
          <a:prstGeom prst="rect">
            <a:avLst/>
          </a:prstGeom>
        </p:spPr>
      </p:pic>
      <p:sp>
        <p:nvSpPr>
          <p:cNvPr id="13" name="Rectangle 1">
            <a:extLst>
              <a:ext uri="{FF2B5EF4-FFF2-40B4-BE49-F238E27FC236}">
                <a16:creationId xmlns:a16="http://schemas.microsoft.com/office/drawing/2014/main" id="{1C327ECD-7C74-BE58-1476-4119E6947D0C}"/>
              </a:ext>
            </a:extLst>
          </p:cNvPr>
          <p:cNvSpPr>
            <a:spLocks noChangeArrowheads="1"/>
          </p:cNvSpPr>
          <p:nvPr/>
        </p:nvSpPr>
        <p:spPr bwMode="auto">
          <a:xfrm>
            <a:off x="6553200" y="1704136"/>
            <a:ext cx="4419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CA" sz="1100" b="1" dirty="0">
                <a:latin typeface="Calibri" panose="020F0502020204030204" pitchFamily="34" charset="0"/>
                <a:ea typeface="Calibri" panose="020F0502020204030204" pitchFamily="34" charset="0"/>
                <a:cs typeface="Calibri" panose="020F0502020204030204" pitchFamily="34" charset="0"/>
              </a:rPr>
              <a:t>Tableau 2. Utilisation d’Internet, par groupe d’âge et par province, de 2018 à 2022 (%)</a:t>
            </a:r>
            <a:endParaRPr lang="fr-CA"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26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F18CF-EFF8-D1D8-78FE-DF776EB7A6E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14275E86-2AC0-1114-F62A-D3D04FBD1D02}"/>
              </a:ext>
            </a:extLst>
          </p:cNvPr>
          <p:cNvSpPr>
            <a:spLocks noGrp="1"/>
          </p:cNvSpPr>
          <p:nvPr>
            <p:ph type="title"/>
          </p:nvPr>
        </p:nvSpPr>
        <p:spPr/>
        <p:txBody>
          <a:bodyPr/>
          <a:lstStyle/>
          <a:p>
            <a:r>
              <a:rPr lang="fr-CA" dirty="0"/>
              <a:t>7. Représentation en graphique</a:t>
            </a:r>
          </a:p>
        </p:txBody>
      </p:sp>
      <p:sp>
        <p:nvSpPr>
          <p:cNvPr id="7" name="Espace réservé du texte 6">
            <a:extLst>
              <a:ext uri="{FF2B5EF4-FFF2-40B4-BE49-F238E27FC236}">
                <a16:creationId xmlns:a16="http://schemas.microsoft.com/office/drawing/2014/main" id="{73D4E9CA-EBB4-4048-C71D-5C4A7902F059}"/>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5431434-D536-9403-641A-79E5E81CD3C5}"/>
              </a:ext>
            </a:extLst>
          </p:cNvPr>
          <p:cNvSpPr>
            <a:spLocks noGrp="1"/>
          </p:cNvSpPr>
          <p:nvPr>
            <p:ph type="sldNum" sz="quarter" idx="12"/>
          </p:nvPr>
        </p:nvSpPr>
        <p:spPr/>
        <p:txBody>
          <a:bodyPr/>
          <a:lstStyle/>
          <a:p>
            <a:fld id="{BC8B4FB7-AB8A-41EC-A5E3-0904986CC267}" type="slidenum">
              <a:rPr lang="fr-CA" smtClean="0"/>
              <a:t>37</a:t>
            </a:fld>
            <a:endParaRPr lang="fr-CA"/>
          </a:p>
        </p:txBody>
      </p:sp>
    </p:spTree>
    <p:extLst>
      <p:ext uri="{BB962C8B-B14F-4D97-AF65-F5344CB8AC3E}">
        <p14:creationId xmlns:p14="http://schemas.microsoft.com/office/powerpoint/2010/main" val="1433901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8C734-10A5-ECB2-14C6-18FECA08FD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03E30F-9A64-6710-BC46-5248BEC973EF}"/>
              </a:ext>
            </a:extLst>
          </p:cNvPr>
          <p:cNvSpPr>
            <a:spLocks noGrp="1"/>
          </p:cNvSpPr>
          <p:nvPr>
            <p:ph type="title"/>
          </p:nvPr>
        </p:nvSpPr>
        <p:spPr/>
        <p:txBody>
          <a:bodyPr/>
          <a:lstStyle/>
          <a:p>
            <a:r>
              <a:rPr lang="fr-CA" dirty="0"/>
              <a:t>Type de graphique 1: Graphique en bâtons</a:t>
            </a:r>
          </a:p>
        </p:txBody>
      </p:sp>
      <p:sp>
        <p:nvSpPr>
          <p:cNvPr id="4" name="Espace réservé du numéro de diapositive 3">
            <a:extLst>
              <a:ext uri="{FF2B5EF4-FFF2-40B4-BE49-F238E27FC236}">
                <a16:creationId xmlns:a16="http://schemas.microsoft.com/office/drawing/2014/main" id="{5ACD6A0D-6F3C-83F3-5919-8D0BE3C43B68}"/>
              </a:ext>
            </a:extLst>
          </p:cNvPr>
          <p:cNvSpPr>
            <a:spLocks noGrp="1"/>
          </p:cNvSpPr>
          <p:nvPr>
            <p:ph type="sldNum" sz="quarter" idx="12"/>
          </p:nvPr>
        </p:nvSpPr>
        <p:spPr/>
        <p:txBody>
          <a:bodyPr/>
          <a:lstStyle/>
          <a:p>
            <a:fld id="{BC8B4FB7-AB8A-41EC-A5E3-0904986CC267}" type="slidenum">
              <a:rPr lang="fr-CA" smtClean="0"/>
              <a:t>38</a:t>
            </a:fld>
            <a:endParaRPr lang="fr-CA"/>
          </a:p>
        </p:txBody>
      </p:sp>
      <p:pic>
        <p:nvPicPr>
          <p:cNvPr id="13" name="Espace réservé du contenu 12">
            <a:extLst>
              <a:ext uri="{FF2B5EF4-FFF2-40B4-BE49-F238E27FC236}">
                <a16:creationId xmlns:a16="http://schemas.microsoft.com/office/drawing/2014/main" id="{9AE4BC9D-1B3C-9858-0FED-F365EB26D166}"/>
              </a:ext>
            </a:extLst>
          </p:cNvPr>
          <p:cNvPicPr>
            <a:picLocks noGrp="1" noChangeAspect="1"/>
          </p:cNvPicPr>
          <p:nvPr>
            <p:ph idx="1"/>
          </p:nvPr>
        </p:nvPicPr>
        <p:blipFill>
          <a:blip r:embed="rId2"/>
          <a:stretch>
            <a:fillRect/>
          </a:stretch>
        </p:blipFill>
        <p:spPr>
          <a:xfrm>
            <a:off x="2531764" y="1825625"/>
            <a:ext cx="7555819" cy="4612198"/>
          </a:xfrm>
        </p:spPr>
      </p:pic>
    </p:spTree>
    <p:extLst>
      <p:ext uri="{BB962C8B-B14F-4D97-AF65-F5344CB8AC3E}">
        <p14:creationId xmlns:p14="http://schemas.microsoft.com/office/powerpoint/2010/main" val="1795940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9EA6-A820-C618-399A-5EE1E20495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E84ACC-6AEC-D190-8DE7-D726AB60BCAA}"/>
              </a:ext>
            </a:extLst>
          </p:cNvPr>
          <p:cNvSpPr>
            <a:spLocks noGrp="1"/>
          </p:cNvSpPr>
          <p:nvPr>
            <p:ph type="title"/>
          </p:nvPr>
        </p:nvSpPr>
        <p:spPr/>
        <p:txBody>
          <a:bodyPr/>
          <a:lstStyle/>
          <a:p>
            <a:r>
              <a:rPr lang="fr-CA" dirty="0"/>
              <a:t>Type de graphique 2: Graphique en points</a:t>
            </a:r>
          </a:p>
        </p:txBody>
      </p:sp>
      <p:sp>
        <p:nvSpPr>
          <p:cNvPr id="4" name="Espace réservé du numéro de diapositive 3">
            <a:extLst>
              <a:ext uri="{FF2B5EF4-FFF2-40B4-BE49-F238E27FC236}">
                <a16:creationId xmlns:a16="http://schemas.microsoft.com/office/drawing/2014/main" id="{F8C98CC6-6945-C183-C49A-40204D2FACE0}"/>
              </a:ext>
            </a:extLst>
          </p:cNvPr>
          <p:cNvSpPr>
            <a:spLocks noGrp="1"/>
          </p:cNvSpPr>
          <p:nvPr>
            <p:ph type="sldNum" sz="quarter" idx="12"/>
          </p:nvPr>
        </p:nvSpPr>
        <p:spPr/>
        <p:txBody>
          <a:bodyPr/>
          <a:lstStyle/>
          <a:p>
            <a:fld id="{BC8B4FB7-AB8A-41EC-A5E3-0904986CC267}" type="slidenum">
              <a:rPr lang="fr-CA" smtClean="0"/>
              <a:t>39</a:t>
            </a:fld>
            <a:endParaRPr lang="fr-CA"/>
          </a:p>
        </p:txBody>
      </p:sp>
      <p:pic>
        <p:nvPicPr>
          <p:cNvPr id="7" name="Espace réservé du contenu 6">
            <a:extLst>
              <a:ext uri="{FF2B5EF4-FFF2-40B4-BE49-F238E27FC236}">
                <a16:creationId xmlns:a16="http://schemas.microsoft.com/office/drawing/2014/main" id="{A58439EA-0C14-9D8C-A55A-9C3A16C607D8}"/>
              </a:ext>
            </a:extLst>
          </p:cNvPr>
          <p:cNvPicPr>
            <a:picLocks noGrp="1" noChangeAspect="1"/>
          </p:cNvPicPr>
          <p:nvPr>
            <p:ph idx="1"/>
          </p:nvPr>
        </p:nvPicPr>
        <p:blipFill>
          <a:blip r:embed="rId2"/>
          <a:stretch>
            <a:fillRect/>
          </a:stretch>
        </p:blipFill>
        <p:spPr>
          <a:xfrm>
            <a:off x="2893660" y="1825625"/>
            <a:ext cx="6404679" cy="4351338"/>
          </a:xfrm>
        </p:spPr>
      </p:pic>
    </p:spTree>
    <p:extLst>
      <p:ext uri="{BB962C8B-B14F-4D97-AF65-F5344CB8AC3E}">
        <p14:creationId xmlns:p14="http://schemas.microsoft.com/office/powerpoint/2010/main" val="127766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BC2F-2418-693E-E569-918E7F2E5DC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268E96A-53F6-F818-DDE0-F7F2C9928BFB}"/>
              </a:ext>
            </a:extLst>
          </p:cNvPr>
          <p:cNvSpPr>
            <a:spLocks noGrp="1"/>
          </p:cNvSpPr>
          <p:nvPr>
            <p:ph type="title"/>
          </p:nvPr>
        </p:nvSpPr>
        <p:spPr/>
        <p:txBody>
          <a:bodyPr/>
          <a:lstStyle/>
          <a:p>
            <a:r>
              <a:rPr lang="fr-CA" dirty="0"/>
              <a:t>Processus de recherche</a:t>
            </a:r>
          </a:p>
        </p:txBody>
      </p:sp>
      <p:sp>
        <p:nvSpPr>
          <p:cNvPr id="6" name="Espace réservé du contenu 5">
            <a:extLst>
              <a:ext uri="{FF2B5EF4-FFF2-40B4-BE49-F238E27FC236}">
                <a16:creationId xmlns:a16="http://schemas.microsoft.com/office/drawing/2014/main" id="{EF2C2BC3-02AD-0B91-37B7-0A12610F1B4A}"/>
              </a:ext>
            </a:extLst>
          </p:cNvPr>
          <p:cNvSpPr>
            <a:spLocks noGrp="1"/>
          </p:cNvSpPr>
          <p:nvPr>
            <p:ph sz="half" idx="1"/>
          </p:nvPr>
        </p:nvSpPr>
        <p:spPr/>
        <p:txBody>
          <a:bodyPr>
            <a:normAutofit/>
          </a:bodyPr>
          <a:lstStyle/>
          <a:p>
            <a:pPr marL="0" indent="0">
              <a:buNone/>
            </a:pPr>
            <a:r>
              <a:rPr lang="fr-FR" dirty="0">
                <a:solidFill>
                  <a:srgbClr val="223042"/>
                </a:solidFill>
                <a:effectLst/>
              </a:rPr>
              <a:t>Phases conceptuelle et méthodologique: terminées!</a:t>
            </a:r>
          </a:p>
          <a:p>
            <a:pPr marL="0" indent="0">
              <a:buNone/>
            </a:pPr>
            <a:endParaRPr lang="fr-FR" dirty="0">
              <a:solidFill>
                <a:srgbClr val="223042"/>
              </a:solidFill>
            </a:endParaRPr>
          </a:p>
          <a:p>
            <a:pPr marL="0" indent="0">
              <a:buNone/>
            </a:pPr>
            <a:r>
              <a:rPr lang="fr-FR" dirty="0">
                <a:solidFill>
                  <a:srgbClr val="223042"/>
                </a:solidFill>
                <a:effectLst/>
              </a:rPr>
              <a:t>Phase empirique: </a:t>
            </a:r>
            <a:r>
              <a:rPr lang="fr-FR" b="1" dirty="0">
                <a:solidFill>
                  <a:srgbClr val="223042"/>
                </a:solidFill>
                <a:effectLst/>
              </a:rPr>
              <a:t>cours 9 à 12</a:t>
            </a:r>
          </a:p>
          <a:p>
            <a:pPr marL="0" indent="0">
              <a:buNone/>
            </a:pPr>
            <a:endParaRPr lang="fr-FR" dirty="0">
              <a:solidFill>
                <a:srgbClr val="223042"/>
              </a:solidFill>
            </a:endParaRPr>
          </a:p>
          <a:p>
            <a:pPr marL="0" indent="0">
              <a:buNone/>
            </a:pPr>
            <a:r>
              <a:rPr lang="fr-FR" dirty="0">
                <a:solidFill>
                  <a:srgbClr val="223042"/>
                </a:solidFill>
              </a:rPr>
              <a:t>Phase interprétation et diffusion: </a:t>
            </a:r>
            <a:r>
              <a:rPr lang="fr-FR" b="1" dirty="0">
                <a:solidFill>
                  <a:srgbClr val="223042"/>
                </a:solidFill>
              </a:rPr>
              <a:t>cours 13</a:t>
            </a:r>
            <a:endParaRPr lang="fr-CA" b="1" dirty="0"/>
          </a:p>
        </p:txBody>
      </p:sp>
      <p:pic>
        <p:nvPicPr>
          <p:cNvPr id="7" name="Espace réservé du contenu 6">
            <a:extLst>
              <a:ext uri="{FF2B5EF4-FFF2-40B4-BE49-F238E27FC236}">
                <a16:creationId xmlns:a16="http://schemas.microsoft.com/office/drawing/2014/main" id="{64E758E3-D053-E677-EAA6-21A0019B5A21}"/>
              </a:ext>
            </a:extLst>
          </p:cNvPr>
          <p:cNvPicPr>
            <a:picLocks noGrp="1" noChangeAspect="1"/>
          </p:cNvPicPr>
          <p:nvPr>
            <p:ph sz="half" idx="2"/>
          </p:nvPr>
        </p:nvPicPr>
        <p:blipFill>
          <a:blip r:embed="rId2"/>
          <a:stretch>
            <a:fillRect/>
          </a:stretch>
        </p:blipFill>
        <p:spPr>
          <a:xfrm>
            <a:off x="6291407" y="1825625"/>
            <a:ext cx="4943186" cy="4351338"/>
          </a:xfrm>
        </p:spPr>
      </p:pic>
      <p:sp>
        <p:nvSpPr>
          <p:cNvPr id="4" name="Espace réservé du numéro de diapositive 3">
            <a:extLst>
              <a:ext uri="{FF2B5EF4-FFF2-40B4-BE49-F238E27FC236}">
                <a16:creationId xmlns:a16="http://schemas.microsoft.com/office/drawing/2014/main" id="{BB662A00-41EE-6976-74B5-34F94D544CA2}"/>
              </a:ext>
            </a:extLst>
          </p:cNvPr>
          <p:cNvSpPr>
            <a:spLocks noGrp="1"/>
          </p:cNvSpPr>
          <p:nvPr>
            <p:ph type="sldNum" sz="quarter" idx="12"/>
          </p:nvPr>
        </p:nvSpPr>
        <p:spPr/>
        <p:txBody>
          <a:bodyPr/>
          <a:lstStyle/>
          <a:p>
            <a:fld id="{BC8B4FB7-AB8A-41EC-A5E3-0904986CC267}" type="slidenum">
              <a:rPr lang="fr-CA" smtClean="0"/>
              <a:t>4</a:t>
            </a:fld>
            <a:endParaRPr lang="fr-CA"/>
          </a:p>
        </p:txBody>
      </p:sp>
    </p:spTree>
    <p:extLst>
      <p:ext uri="{BB962C8B-B14F-4D97-AF65-F5344CB8AC3E}">
        <p14:creationId xmlns:p14="http://schemas.microsoft.com/office/powerpoint/2010/main" val="1750104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64CC6-3FD1-4FAD-EB96-10B4B37173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8F0F4F-51FB-096B-817B-3DC6720E4964}"/>
              </a:ext>
            </a:extLst>
          </p:cNvPr>
          <p:cNvSpPr>
            <a:spLocks noGrp="1"/>
          </p:cNvSpPr>
          <p:nvPr>
            <p:ph type="title"/>
          </p:nvPr>
        </p:nvSpPr>
        <p:spPr/>
        <p:txBody>
          <a:bodyPr/>
          <a:lstStyle/>
          <a:p>
            <a:r>
              <a:rPr lang="fr-CA" dirty="0"/>
              <a:t>Type de graphique 3: Graphique en lignes</a:t>
            </a:r>
          </a:p>
        </p:txBody>
      </p:sp>
      <p:sp>
        <p:nvSpPr>
          <p:cNvPr id="4" name="Espace réservé du numéro de diapositive 3">
            <a:extLst>
              <a:ext uri="{FF2B5EF4-FFF2-40B4-BE49-F238E27FC236}">
                <a16:creationId xmlns:a16="http://schemas.microsoft.com/office/drawing/2014/main" id="{0FD9A488-D038-EB6B-CC2E-430289CB141D}"/>
              </a:ext>
            </a:extLst>
          </p:cNvPr>
          <p:cNvSpPr>
            <a:spLocks noGrp="1"/>
          </p:cNvSpPr>
          <p:nvPr>
            <p:ph type="sldNum" sz="quarter" idx="12"/>
          </p:nvPr>
        </p:nvSpPr>
        <p:spPr/>
        <p:txBody>
          <a:bodyPr/>
          <a:lstStyle/>
          <a:p>
            <a:fld id="{BC8B4FB7-AB8A-41EC-A5E3-0904986CC267}" type="slidenum">
              <a:rPr lang="fr-CA" smtClean="0"/>
              <a:t>40</a:t>
            </a:fld>
            <a:endParaRPr lang="fr-CA"/>
          </a:p>
        </p:txBody>
      </p:sp>
      <p:pic>
        <p:nvPicPr>
          <p:cNvPr id="7" name="Espace réservé du contenu 6">
            <a:extLst>
              <a:ext uri="{FF2B5EF4-FFF2-40B4-BE49-F238E27FC236}">
                <a16:creationId xmlns:a16="http://schemas.microsoft.com/office/drawing/2014/main" id="{D3353223-99F8-9399-9452-7ACADA3A02E3}"/>
              </a:ext>
            </a:extLst>
          </p:cNvPr>
          <p:cNvPicPr>
            <a:picLocks noGrp="1" noChangeAspect="1"/>
          </p:cNvPicPr>
          <p:nvPr>
            <p:ph idx="1"/>
          </p:nvPr>
        </p:nvPicPr>
        <p:blipFill>
          <a:blip r:embed="rId2"/>
          <a:stretch>
            <a:fillRect/>
          </a:stretch>
        </p:blipFill>
        <p:spPr>
          <a:xfrm>
            <a:off x="2995346" y="1825625"/>
            <a:ext cx="6201307" cy="4351338"/>
          </a:xfrm>
        </p:spPr>
      </p:pic>
    </p:spTree>
    <p:extLst>
      <p:ext uri="{BB962C8B-B14F-4D97-AF65-F5344CB8AC3E}">
        <p14:creationId xmlns:p14="http://schemas.microsoft.com/office/powerpoint/2010/main" val="1172951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E0715-2CD1-1E47-8773-4B88485A92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17DF5F2-6031-7FBF-4059-4A73ED6DD243}"/>
              </a:ext>
            </a:extLst>
          </p:cNvPr>
          <p:cNvSpPr>
            <a:spLocks noGrp="1"/>
          </p:cNvSpPr>
          <p:nvPr>
            <p:ph type="title"/>
          </p:nvPr>
        </p:nvSpPr>
        <p:spPr/>
        <p:txBody>
          <a:bodyPr/>
          <a:lstStyle/>
          <a:p>
            <a:r>
              <a:rPr lang="fr-CA" dirty="0"/>
              <a:t>Type de graphique 4: Graphique en secteurs</a:t>
            </a:r>
          </a:p>
        </p:txBody>
      </p:sp>
      <p:pic>
        <p:nvPicPr>
          <p:cNvPr id="9" name="Espace réservé du contenu 8">
            <a:extLst>
              <a:ext uri="{FF2B5EF4-FFF2-40B4-BE49-F238E27FC236}">
                <a16:creationId xmlns:a16="http://schemas.microsoft.com/office/drawing/2014/main" id="{AD025D55-44B0-7363-9532-8E792C1615F8}"/>
              </a:ext>
            </a:extLst>
          </p:cNvPr>
          <p:cNvPicPr>
            <a:picLocks noGrp="1" noChangeAspect="1"/>
          </p:cNvPicPr>
          <p:nvPr>
            <p:ph idx="1"/>
          </p:nvPr>
        </p:nvPicPr>
        <p:blipFill>
          <a:blip r:embed="rId2"/>
          <a:srcRect t="2085" b="-1"/>
          <a:stretch/>
        </p:blipFill>
        <p:spPr>
          <a:xfrm>
            <a:off x="2791817" y="1429965"/>
            <a:ext cx="7190383" cy="4788585"/>
          </a:xfrm>
        </p:spPr>
      </p:pic>
      <p:sp>
        <p:nvSpPr>
          <p:cNvPr id="4" name="Espace réservé du numéro de diapositive 3">
            <a:extLst>
              <a:ext uri="{FF2B5EF4-FFF2-40B4-BE49-F238E27FC236}">
                <a16:creationId xmlns:a16="http://schemas.microsoft.com/office/drawing/2014/main" id="{1C042425-3B79-BDBE-C9EB-72F07605EA18}"/>
              </a:ext>
            </a:extLst>
          </p:cNvPr>
          <p:cNvSpPr>
            <a:spLocks noGrp="1"/>
          </p:cNvSpPr>
          <p:nvPr>
            <p:ph type="sldNum" sz="quarter" idx="12"/>
          </p:nvPr>
        </p:nvSpPr>
        <p:spPr/>
        <p:txBody>
          <a:bodyPr/>
          <a:lstStyle/>
          <a:p>
            <a:fld id="{BC8B4FB7-AB8A-41EC-A5E3-0904986CC267}" type="slidenum">
              <a:rPr lang="fr-CA" smtClean="0"/>
              <a:t>41</a:t>
            </a:fld>
            <a:endParaRPr lang="fr-CA"/>
          </a:p>
        </p:txBody>
      </p:sp>
    </p:spTree>
    <p:extLst>
      <p:ext uri="{BB962C8B-B14F-4D97-AF65-F5344CB8AC3E}">
        <p14:creationId xmlns:p14="http://schemas.microsoft.com/office/powerpoint/2010/main" val="515330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47221-B753-0C7E-B8D5-DCAF04AFAC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C55F46-5EC2-55A9-B930-038A17CF01FD}"/>
              </a:ext>
            </a:extLst>
          </p:cNvPr>
          <p:cNvSpPr>
            <a:spLocks noGrp="1"/>
          </p:cNvSpPr>
          <p:nvPr>
            <p:ph type="title"/>
          </p:nvPr>
        </p:nvSpPr>
        <p:spPr/>
        <p:txBody>
          <a:bodyPr/>
          <a:lstStyle/>
          <a:p>
            <a:r>
              <a:rPr lang="fr-CA" dirty="0"/>
              <a:t>Type de graphique 5: Histogramme</a:t>
            </a:r>
          </a:p>
        </p:txBody>
      </p:sp>
      <p:pic>
        <p:nvPicPr>
          <p:cNvPr id="10" name="Espace réservé du contenu 9">
            <a:extLst>
              <a:ext uri="{FF2B5EF4-FFF2-40B4-BE49-F238E27FC236}">
                <a16:creationId xmlns:a16="http://schemas.microsoft.com/office/drawing/2014/main" id="{257A76BA-24F4-A4E3-5440-EF1616344824}"/>
              </a:ext>
            </a:extLst>
          </p:cNvPr>
          <p:cNvPicPr>
            <a:picLocks noGrp="1" noChangeAspect="1"/>
          </p:cNvPicPr>
          <p:nvPr>
            <p:ph sz="half" idx="1"/>
          </p:nvPr>
        </p:nvPicPr>
        <p:blipFill>
          <a:blip r:embed="rId2"/>
          <a:stretch>
            <a:fillRect/>
          </a:stretch>
        </p:blipFill>
        <p:spPr>
          <a:xfrm>
            <a:off x="2176287" y="3348740"/>
            <a:ext cx="2505425" cy="1305107"/>
          </a:xfrm>
        </p:spPr>
      </p:pic>
      <p:sp>
        <p:nvSpPr>
          <p:cNvPr id="7" name="Espace réservé du contenu 6">
            <a:extLst>
              <a:ext uri="{FF2B5EF4-FFF2-40B4-BE49-F238E27FC236}">
                <a16:creationId xmlns:a16="http://schemas.microsoft.com/office/drawing/2014/main" id="{12C1FAB6-7926-7D85-BC7D-619C04FD605A}"/>
              </a:ext>
            </a:extLst>
          </p:cNvPr>
          <p:cNvSpPr>
            <a:spLocks noGrp="1"/>
          </p:cNvSpPr>
          <p:nvPr>
            <p:ph sz="half" idx="2"/>
          </p:nvPr>
        </p:nvSpPr>
        <p:spPr/>
        <p:txBody>
          <a:bodyPr anchor="ctr"/>
          <a:lstStyle/>
          <a:p>
            <a:pPr marL="0" indent="0">
              <a:buNone/>
            </a:pPr>
            <a:r>
              <a:rPr lang="fr-CA" dirty="0"/>
              <a:t>On garde celui-là pour la semaine prochaine!</a:t>
            </a:r>
          </a:p>
        </p:txBody>
      </p:sp>
      <p:sp>
        <p:nvSpPr>
          <p:cNvPr id="4" name="Espace réservé du numéro de diapositive 3">
            <a:extLst>
              <a:ext uri="{FF2B5EF4-FFF2-40B4-BE49-F238E27FC236}">
                <a16:creationId xmlns:a16="http://schemas.microsoft.com/office/drawing/2014/main" id="{659A5362-C9EA-8A0F-1BE1-748CF8B2953C}"/>
              </a:ext>
            </a:extLst>
          </p:cNvPr>
          <p:cNvSpPr>
            <a:spLocks noGrp="1"/>
          </p:cNvSpPr>
          <p:nvPr>
            <p:ph type="sldNum" sz="quarter" idx="12"/>
          </p:nvPr>
        </p:nvSpPr>
        <p:spPr/>
        <p:txBody>
          <a:bodyPr/>
          <a:lstStyle/>
          <a:p>
            <a:fld id="{BC8B4FB7-AB8A-41EC-A5E3-0904986CC267}" type="slidenum">
              <a:rPr lang="fr-CA" smtClean="0"/>
              <a:t>42</a:t>
            </a:fld>
            <a:endParaRPr lang="fr-CA"/>
          </a:p>
        </p:txBody>
      </p:sp>
    </p:spTree>
    <p:extLst>
      <p:ext uri="{BB962C8B-B14F-4D97-AF65-F5344CB8AC3E}">
        <p14:creationId xmlns:p14="http://schemas.microsoft.com/office/powerpoint/2010/main" val="3996532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2992-8D4E-22E0-A6F1-2C7F954032B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BA03B3-1470-1DD6-FF53-6A0FC35EB739}"/>
              </a:ext>
            </a:extLst>
          </p:cNvPr>
          <p:cNvSpPr>
            <a:spLocks noGrp="1"/>
          </p:cNvSpPr>
          <p:nvPr>
            <p:ph type="title"/>
          </p:nvPr>
        </p:nvSpPr>
        <p:spPr/>
        <p:txBody>
          <a:bodyPr/>
          <a:lstStyle/>
          <a:p>
            <a:r>
              <a:rPr lang="fr-CA" dirty="0"/>
              <a:t>Choisir son graphique</a:t>
            </a:r>
          </a:p>
        </p:txBody>
      </p:sp>
      <p:graphicFrame>
        <p:nvGraphicFramePr>
          <p:cNvPr id="14" name="Espace réservé du contenu 13">
            <a:extLst>
              <a:ext uri="{FF2B5EF4-FFF2-40B4-BE49-F238E27FC236}">
                <a16:creationId xmlns:a16="http://schemas.microsoft.com/office/drawing/2014/main" id="{3139E3EC-9F56-C9E8-6B57-55BA0DCE506C}"/>
              </a:ext>
            </a:extLst>
          </p:cNvPr>
          <p:cNvGraphicFramePr>
            <a:graphicFrameLocks noGrp="1"/>
          </p:cNvGraphicFramePr>
          <p:nvPr>
            <p:ph idx="1"/>
            <p:extLst>
              <p:ext uri="{D42A27DB-BD31-4B8C-83A1-F6EECF244321}">
                <p14:modId xmlns:p14="http://schemas.microsoft.com/office/powerpoint/2010/main" val="3397811733"/>
              </p:ext>
            </p:extLst>
          </p:nvPr>
        </p:nvGraphicFramePr>
        <p:xfrm>
          <a:off x="746760" y="1366520"/>
          <a:ext cx="10515600" cy="424180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3190648869"/>
                    </a:ext>
                  </a:extLst>
                </a:gridCol>
                <a:gridCol w="2628900">
                  <a:extLst>
                    <a:ext uri="{9D8B030D-6E8A-4147-A177-3AD203B41FA5}">
                      <a16:colId xmlns:a16="http://schemas.microsoft.com/office/drawing/2014/main" val="342928160"/>
                    </a:ext>
                  </a:extLst>
                </a:gridCol>
                <a:gridCol w="2628900">
                  <a:extLst>
                    <a:ext uri="{9D8B030D-6E8A-4147-A177-3AD203B41FA5}">
                      <a16:colId xmlns:a16="http://schemas.microsoft.com/office/drawing/2014/main" val="3241027980"/>
                    </a:ext>
                  </a:extLst>
                </a:gridCol>
                <a:gridCol w="2628900">
                  <a:extLst>
                    <a:ext uri="{9D8B030D-6E8A-4147-A177-3AD203B41FA5}">
                      <a16:colId xmlns:a16="http://schemas.microsoft.com/office/drawing/2014/main" val="3903222837"/>
                    </a:ext>
                  </a:extLst>
                </a:gridCol>
              </a:tblGrid>
              <a:tr h="370840">
                <a:tc>
                  <a:txBody>
                    <a:bodyPr/>
                    <a:lstStyle/>
                    <a:p>
                      <a:r>
                        <a:rPr lang="fr-CA" sz="1600" dirty="0"/>
                        <a:t>Type de relation</a:t>
                      </a:r>
                    </a:p>
                  </a:txBody>
                  <a:tcPr/>
                </a:tc>
                <a:tc>
                  <a:txBody>
                    <a:bodyPr/>
                    <a:lstStyle/>
                    <a:p>
                      <a:r>
                        <a:rPr lang="fr-CA" sz="1600" dirty="0"/>
                        <a:t>Exemple</a:t>
                      </a:r>
                    </a:p>
                  </a:txBody>
                  <a:tcPr/>
                </a:tc>
                <a:tc>
                  <a:txBody>
                    <a:bodyPr/>
                    <a:lstStyle/>
                    <a:p>
                      <a:r>
                        <a:rPr lang="fr-CA" sz="1600" dirty="0"/>
                        <a:t>Graphique adapté</a:t>
                      </a:r>
                    </a:p>
                  </a:txBody>
                  <a:tcPr/>
                </a:tc>
                <a:tc>
                  <a:txBody>
                    <a:bodyPr/>
                    <a:lstStyle/>
                    <a:p>
                      <a:r>
                        <a:rPr lang="fr-CA" sz="1600" dirty="0"/>
                        <a:t>Pourquoi?</a:t>
                      </a:r>
                    </a:p>
                  </a:txBody>
                  <a:tcPr/>
                </a:tc>
                <a:extLst>
                  <a:ext uri="{0D108BD9-81ED-4DB2-BD59-A6C34878D82A}">
                    <a16:rowId xmlns:a16="http://schemas.microsoft.com/office/drawing/2014/main" val="3361174836"/>
                  </a:ext>
                </a:extLst>
              </a:tr>
              <a:tr h="370840">
                <a:tc>
                  <a:txBody>
                    <a:bodyPr/>
                    <a:lstStyle/>
                    <a:p>
                      <a:r>
                        <a:rPr lang="fr-CA" sz="1600" dirty="0"/>
                        <a:t>Série temporelle</a:t>
                      </a:r>
                    </a:p>
                  </a:txBody>
                  <a:tcPr/>
                </a:tc>
                <a:tc>
                  <a:txBody>
                    <a:bodyPr/>
                    <a:lstStyle/>
                    <a:p>
                      <a:r>
                        <a:rPr lang="fr-CA" sz="1600" dirty="0"/>
                        <a:t>Évolution du budget sur 5 ans</a:t>
                      </a:r>
                    </a:p>
                  </a:txBody>
                  <a:tcPr/>
                </a:tc>
                <a:tc>
                  <a:txBody>
                    <a:bodyPr/>
                    <a:lstStyle/>
                    <a:p>
                      <a:r>
                        <a:rPr lang="fr-CA" sz="1600" dirty="0"/>
                        <a:t>Lignes</a:t>
                      </a:r>
                    </a:p>
                    <a:p>
                      <a:r>
                        <a:rPr lang="fr-CA" sz="1200" dirty="0"/>
                        <a:t>(Points et bâtons fonctionnent aussi)</a:t>
                      </a:r>
                    </a:p>
                  </a:txBody>
                  <a:tcPr/>
                </a:tc>
                <a:tc>
                  <a:txBody>
                    <a:bodyPr/>
                    <a:lstStyle/>
                    <a:p>
                      <a:r>
                        <a:rPr lang="fr-FR" sz="1600" dirty="0"/>
                        <a:t>Met en évidence une évolution dans le temps</a:t>
                      </a:r>
                      <a:endParaRPr lang="fr-CA" sz="1600" dirty="0"/>
                    </a:p>
                  </a:txBody>
                  <a:tcPr/>
                </a:tc>
                <a:extLst>
                  <a:ext uri="{0D108BD9-81ED-4DB2-BD59-A6C34878D82A}">
                    <a16:rowId xmlns:a16="http://schemas.microsoft.com/office/drawing/2014/main" val="2186828437"/>
                  </a:ext>
                </a:extLst>
              </a:tr>
              <a:tr h="370840">
                <a:tc>
                  <a:txBody>
                    <a:bodyPr/>
                    <a:lstStyle/>
                    <a:p>
                      <a:r>
                        <a:rPr lang="fr-CA" sz="1600" dirty="0"/>
                        <a:t>Comparaison nominale</a:t>
                      </a:r>
                    </a:p>
                  </a:txBody>
                  <a:tcPr/>
                </a:tc>
                <a:tc>
                  <a:txBody>
                    <a:bodyPr/>
                    <a:lstStyle/>
                    <a:p>
                      <a:r>
                        <a:rPr lang="fr-CA" sz="1600" dirty="0"/>
                        <a:t>Comparaison du budget de plusieurs bibliothèques</a:t>
                      </a:r>
                    </a:p>
                  </a:txBody>
                  <a:tcPr/>
                </a:tc>
                <a:tc>
                  <a:txBody>
                    <a:bodyPr/>
                    <a:lstStyle/>
                    <a:p>
                      <a:r>
                        <a:rPr lang="fr-CA" sz="1600" dirty="0"/>
                        <a:t>Bâtons</a:t>
                      </a:r>
                    </a:p>
                    <a:p>
                      <a:r>
                        <a:rPr lang="fr-CA" sz="1200" dirty="0"/>
                        <a:t>(Points fonctionne aussi)</a:t>
                      </a:r>
                    </a:p>
                  </a:txBody>
                  <a:tcPr/>
                </a:tc>
                <a:tc>
                  <a:txBody>
                    <a:bodyPr/>
                    <a:lstStyle/>
                    <a:p>
                      <a:r>
                        <a:rPr lang="fr-FR" sz="1600" dirty="0"/>
                        <a:t>Compare des catégories sans ordre</a:t>
                      </a:r>
                      <a:endParaRPr lang="fr-CA" sz="1600" dirty="0"/>
                    </a:p>
                  </a:txBody>
                  <a:tcPr/>
                </a:tc>
                <a:extLst>
                  <a:ext uri="{0D108BD9-81ED-4DB2-BD59-A6C34878D82A}">
                    <a16:rowId xmlns:a16="http://schemas.microsoft.com/office/drawing/2014/main" val="2183085807"/>
                  </a:ext>
                </a:extLst>
              </a:tr>
              <a:tr h="370840">
                <a:tc>
                  <a:txBody>
                    <a:bodyPr/>
                    <a:lstStyle/>
                    <a:p>
                      <a:r>
                        <a:rPr lang="fr-CA" sz="1600" dirty="0"/>
                        <a:t>Classement</a:t>
                      </a:r>
                    </a:p>
                  </a:txBody>
                  <a:tcPr/>
                </a:tc>
                <a:tc>
                  <a:txBody>
                    <a:bodyPr/>
                    <a:lstStyle/>
                    <a:p>
                      <a:r>
                        <a:rPr lang="fr-CA" sz="1600" dirty="0"/>
                        <a:t>Classement des centres d’archives par rapport au nombre d’utilisateurs</a:t>
                      </a:r>
                    </a:p>
                  </a:txBody>
                  <a:tcPr/>
                </a:tc>
                <a:tc>
                  <a:txBody>
                    <a:bodyPr/>
                    <a:lstStyle/>
                    <a:p>
                      <a:r>
                        <a:rPr lang="fr-CA" sz="1600" dirty="0"/>
                        <a:t>Bâtons - triés en ordre croissant ou décroissant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(Points fonctionne aussi)</a:t>
                      </a:r>
                    </a:p>
                  </a:txBody>
                  <a:tcPr/>
                </a:tc>
                <a:tc>
                  <a:txBody>
                    <a:bodyPr/>
                    <a:lstStyle/>
                    <a:p>
                      <a:r>
                        <a:rPr lang="fr-FR" sz="1600" dirty="0"/>
                        <a:t>Met en avant un ordre (ex : du plus grand au plus petit)</a:t>
                      </a:r>
                      <a:endParaRPr lang="fr-CA" sz="1600" dirty="0"/>
                    </a:p>
                  </a:txBody>
                  <a:tcPr/>
                </a:tc>
                <a:extLst>
                  <a:ext uri="{0D108BD9-81ED-4DB2-BD59-A6C34878D82A}">
                    <a16:rowId xmlns:a16="http://schemas.microsoft.com/office/drawing/2014/main" val="1663702710"/>
                  </a:ext>
                </a:extLst>
              </a:tr>
              <a:tr h="370840">
                <a:tc>
                  <a:txBody>
                    <a:bodyPr/>
                    <a:lstStyle/>
                    <a:p>
                      <a:r>
                        <a:rPr lang="fr-CA" sz="1600" dirty="0"/>
                        <a:t>Proportions</a:t>
                      </a:r>
                    </a:p>
                  </a:txBody>
                  <a:tcPr/>
                </a:tc>
                <a:tc>
                  <a:txBody>
                    <a:bodyPr/>
                    <a:lstStyle/>
                    <a:p>
                      <a:r>
                        <a:rPr lang="fr-CA" sz="1600" dirty="0"/>
                        <a:t>Part du budget pour les 4 principaux postes budgétaires</a:t>
                      </a:r>
                    </a:p>
                  </a:txBody>
                  <a:tcPr/>
                </a:tc>
                <a:tc>
                  <a:txBody>
                    <a:bodyPr/>
                    <a:lstStyle/>
                    <a:p>
                      <a:r>
                        <a:rPr lang="fr-CA" sz="1600" dirty="0"/>
                        <a:t>Secteurs </a:t>
                      </a:r>
                    </a:p>
                    <a:p>
                      <a:r>
                        <a:rPr lang="fr-CA" sz="1200" dirty="0"/>
                        <a:t>(Bâtons fonctionne aussi)</a:t>
                      </a:r>
                    </a:p>
                  </a:txBody>
                  <a:tcPr/>
                </a:tc>
                <a:tc>
                  <a:txBody>
                    <a:bodyPr/>
                    <a:lstStyle/>
                    <a:p>
                      <a:r>
                        <a:rPr lang="fr-FR" sz="1600" dirty="0"/>
                        <a:t>Montre des parts d’un tout</a:t>
                      </a:r>
                      <a:endParaRPr lang="fr-CA" sz="1600" dirty="0"/>
                    </a:p>
                  </a:txBody>
                  <a:tcPr/>
                </a:tc>
                <a:extLst>
                  <a:ext uri="{0D108BD9-81ED-4DB2-BD59-A6C34878D82A}">
                    <a16:rowId xmlns:a16="http://schemas.microsoft.com/office/drawing/2014/main" val="129439820"/>
                  </a:ext>
                </a:extLst>
              </a:tr>
              <a:tr h="370840">
                <a:tc>
                  <a:txBody>
                    <a:bodyPr/>
                    <a:lstStyle/>
                    <a:p>
                      <a:r>
                        <a:rPr lang="fr-CA" sz="1600" dirty="0"/>
                        <a:t>Distribution</a:t>
                      </a:r>
                    </a:p>
                  </a:txBody>
                  <a:tcPr/>
                </a:tc>
                <a:tc>
                  <a:txBody>
                    <a:bodyPr/>
                    <a:lstStyle/>
                    <a:p>
                      <a:r>
                        <a:rPr lang="fr-CA" sz="1600" dirty="0"/>
                        <a:t>Répartition des notes des étudiants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Histogramme</a:t>
                      </a:r>
                    </a:p>
                  </a:txBody>
                  <a:tcPr/>
                </a:tc>
                <a:tc>
                  <a:txBody>
                    <a:bodyPr/>
                    <a:lstStyle/>
                    <a:p>
                      <a:r>
                        <a:rPr lang="fr-FR" sz="1600" dirty="0"/>
                        <a:t>Analyse la répartition des valeurs d’une variable continue (à voir en détail la semaine prochaine)</a:t>
                      </a:r>
                      <a:endParaRPr lang="fr-CA" sz="1600" dirty="0"/>
                    </a:p>
                  </a:txBody>
                  <a:tcPr/>
                </a:tc>
                <a:extLst>
                  <a:ext uri="{0D108BD9-81ED-4DB2-BD59-A6C34878D82A}">
                    <a16:rowId xmlns:a16="http://schemas.microsoft.com/office/drawing/2014/main" val="2741622118"/>
                  </a:ext>
                </a:extLst>
              </a:tr>
            </a:tbl>
          </a:graphicData>
        </a:graphic>
      </p:graphicFrame>
      <p:sp>
        <p:nvSpPr>
          <p:cNvPr id="4" name="Espace réservé du numéro de diapositive 3">
            <a:extLst>
              <a:ext uri="{FF2B5EF4-FFF2-40B4-BE49-F238E27FC236}">
                <a16:creationId xmlns:a16="http://schemas.microsoft.com/office/drawing/2014/main" id="{96BA90D9-6DDF-DA8F-0F9F-B80D7294E4DF}"/>
              </a:ext>
            </a:extLst>
          </p:cNvPr>
          <p:cNvSpPr>
            <a:spLocks noGrp="1"/>
          </p:cNvSpPr>
          <p:nvPr>
            <p:ph type="sldNum" sz="quarter" idx="12"/>
          </p:nvPr>
        </p:nvSpPr>
        <p:spPr/>
        <p:txBody>
          <a:bodyPr/>
          <a:lstStyle/>
          <a:p>
            <a:fld id="{BC8B4FB7-AB8A-41EC-A5E3-0904986CC267}" type="slidenum">
              <a:rPr lang="fr-CA" smtClean="0"/>
              <a:t>43</a:t>
            </a:fld>
            <a:endParaRPr lang="fr-CA"/>
          </a:p>
        </p:txBody>
      </p:sp>
    </p:spTree>
    <p:extLst>
      <p:ext uri="{BB962C8B-B14F-4D97-AF65-F5344CB8AC3E}">
        <p14:creationId xmlns:p14="http://schemas.microsoft.com/office/powerpoint/2010/main" val="4250458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F5189-730D-FAD9-0105-CB1D28A9F07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9E3359E-BD0E-20E1-4D03-D6FD4316DCBE}"/>
              </a:ext>
            </a:extLst>
          </p:cNvPr>
          <p:cNvSpPr>
            <a:spLocks noGrp="1"/>
          </p:cNvSpPr>
          <p:nvPr>
            <p:ph type="title"/>
          </p:nvPr>
        </p:nvSpPr>
        <p:spPr/>
        <p:txBody>
          <a:bodyPr/>
          <a:lstStyle/>
          <a:p>
            <a:r>
              <a:rPr lang="fr-CA" dirty="0"/>
              <a:t>8. Mise en forme des graphiques</a:t>
            </a:r>
          </a:p>
        </p:txBody>
      </p:sp>
      <p:sp>
        <p:nvSpPr>
          <p:cNvPr id="7" name="Espace réservé du texte 6">
            <a:extLst>
              <a:ext uri="{FF2B5EF4-FFF2-40B4-BE49-F238E27FC236}">
                <a16:creationId xmlns:a16="http://schemas.microsoft.com/office/drawing/2014/main" id="{C6871EDE-5B38-177E-1FED-920C3526D18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EBEC19AE-888E-602B-E256-58D0B3019751}"/>
              </a:ext>
            </a:extLst>
          </p:cNvPr>
          <p:cNvSpPr>
            <a:spLocks noGrp="1"/>
          </p:cNvSpPr>
          <p:nvPr>
            <p:ph type="sldNum" sz="quarter" idx="12"/>
          </p:nvPr>
        </p:nvSpPr>
        <p:spPr/>
        <p:txBody>
          <a:bodyPr/>
          <a:lstStyle/>
          <a:p>
            <a:fld id="{BC8B4FB7-AB8A-41EC-A5E3-0904986CC267}" type="slidenum">
              <a:rPr lang="fr-CA" smtClean="0"/>
              <a:t>44</a:t>
            </a:fld>
            <a:endParaRPr lang="fr-CA"/>
          </a:p>
        </p:txBody>
      </p:sp>
    </p:spTree>
    <p:extLst>
      <p:ext uri="{BB962C8B-B14F-4D97-AF65-F5344CB8AC3E}">
        <p14:creationId xmlns:p14="http://schemas.microsoft.com/office/powerpoint/2010/main" val="628862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F172-DE95-C434-2224-E0106256C9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4D1734-28D7-AE7B-BFFE-EB49C99081F7}"/>
              </a:ext>
            </a:extLst>
          </p:cNvPr>
          <p:cNvSpPr>
            <a:spLocks noGrp="1"/>
          </p:cNvSpPr>
          <p:nvPr>
            <p:ph type="title"/>
          </p:nvPr>
        </p:nvSpPr>
        <p:spPr/>
        <p:txBody>
          <a:bodyPr/>
          <a:lstStyle/>
          <a:p>
            <a:r>
              <a:rPr lang="fr-CA" dirty="0"/>
              <a:t>Principes visuels pour les graphiques</a:t>
            </a:r>
          </a:p>
        </p:txBody>
      </p:sp>
      <p:sp>
        <p:nvSpPr>
          <p:cNvPr id="6" name="Espace réservé du contenu 5">
            <a:extLst>
              <a:ext uri="{FF2B5EF4-FFF2-40B4-BE49-F238E27FC236}">
                <a16:creationId xmlns:a16="http://schemas.microsoft.com/office/drawing/2014/main" id="{0B6557B3-0C7D-6EA1-570A-41AAA069F703}"/>
              </a:ext>
            </a:extLst>
          </p:cNvPr>
          <p:cNvSpPr>
            <a:spLocks noGrp="1"/>
          </p:cNvSpPr>
          <p:nvPr>
            <p:ph sz="half" idx="1"/>
          </p:nvPr>
        </p:nvSpPr>
        <p:spPr>
          <a:xfrm>
            <a:off x="838200" y="1825625"/>
            <a:ext cx="5181600" cy="4667250"/>
          </a:xfrm>
        </p:spPr>
        <p:txBody>
          <a:bodyPr anchor="ctr">
            <a:normAutofit lnSpcReduction="10000"/>
          </a:bodyPr>
          <a:lstStyle/>
          <a:p>
            <a:pPr marL="0" indent="0">
              <a:buNone/>
            </a:pPr>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Étiquettes et légendes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Éviter les étiquettes en angles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Mettre la légende près des données</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Présenter la légende à la verticale</a:t>
            </a:r>
          </a:p>
          <a:p>
            <a:pPr lvl="1"/>
            <a:r>
              <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rPr>
              <a:t>Ne pas mettre de bordure à la légende</a:t>
            </a:r>
          </a:p>
          <a:p>
            <a:pPr marL="0" indent="0">
              <a:buNone/>
            </a:pPr>
            <a:endParaRPr lang="fr-FR" altLang="fr-FR" dirty="0">
              <a:solidFill>
                <a:srgbClr val="22304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EE9297C0-7A13-060A-9836-52A5DB6864C3}"/>
              </a:ext>
            </a:extLst>
          </p:cNvPr>
          <p:cNvSpPr>
            <a:spLocks noGrp="1"/>
          </p:cNvSpPr>
          <p:nvPr>
            <p:ph sz="half" idx="2"/>
          </p:nvPr>
        </p:nvSpPr>
        <p:spPr/>
        <p:txBody>
          <a:bodyPr>
            <a:normAutofit lnSpcReduction="10000"/>
          </a:bodyPr>
          <a:lstStyle/>
          <a:p>
            <a:pPr marL="0" indent="0">
              <a:buNone/>
            </a:pPr>
            <a:r>
              <a:rPr lang="fr-CA" dirty="0"/>
              <a:t>Quadrillage</a:t>
            </a:r>
          </a:p>
          <a:p>
            <a:pPr lvl="1"/>
            <a:r>
              <a:rPr lang="fr-CA" dirty="0"/>
              <a:t>Éviter le quadrillage du graphique</a:t>
            </a:r>
          </a:p>
          <a:p>
            <a:pPr lvl="1"/>
            <a:r>
              <a:rPr lang="fr-CA" dirty="0"/>
              <a:t>Si le quadrillage est nécessaire, privilégier le gris clair</a:t>
            </a:r>
          </a:p>
          <a:p>
            <a:pPr marL="0" indent="0">
              <a:buNone/>
            </a:pPr>
            <a:r>
              <a:rPr lang="fr-CA" dirty="0"/>
              <a:t>Couleurs et motifs</a:t>
            </a:r>
          </a:p>
          <a:p>
            <a:pPr lvl="1"/>
            <a:r>
              <a:rPr lang="fr-CA" dirty="0"/>
              <a:t>Éviter de colorier le fond du graphique</a:t>
            </a:r>
          </a:p>
          <a:p>
            <a:pPr lvl="1"/>
            <a:r>
              <a:rPr lang="fr-CA" dirty="0"/>
              <a:t>Éviter les rayures et autres</a:t>
            </a:r>
          </a:p>
          <a:p>
            <a:pPr lvl="1"/>
            <a:r>
              <a:rPr lang="fr-CA" dirty="0"/>
              <a:t>Utiliser pour distinguer les différentes variables ou modalités</a:t>
            </a:r>
          </a:p>
          <a:p>
            <a:endParaRPr lang="fr-CA" dirty="0"/>
          </a:p>
        </p:txBody>
      </p:sp>
      <p:sp>
        <p:nvSpPr>
          <p:cNvPr id="4" name="Espace réservé du numéro de diapositive 3">
            <a:extLst>
              <a:ext uri="{FF2B5EF4-FFF2-40B4-BE49-F238E27FC236}">
                <a16:creationId xmlns:a16="http://schemas.microsoft.com/office/drawing/2014/main" id="{D89D8967-B09F-7E46-AA7A-1D44AEBC9DC2}"/>
              </a:ext>
            </a:extLst>
          </p:cNvPr>
          <p:cNvSpPr>
            <a:spLocks noGrp="1"/>
          </p:cNvSpPr>
          <p:nvPr>
            <p:ph type="sldNum" sz="quarter" idx="12"/>
          </p:nvPr>
        </p:nvSpPr>
        <p:spPr/>
        <p:txBody>
          <a:bodyPr/>
          <a:lstStyle/>
          <a:p>
            <a:fld id="{BC8B4FB7-AB8A-41EC-A5E3-0904986CC267}" type="slidenum">
              <a:rPr lang="fr-CA" smtClean="0"/>
              <a:t>45</a:t>
            </a:fld>
            <a:endParaRPr lang="fr-CA"/>
          </a:p>
        </p:txBody>
      </p:sp>
    </p:spTree>
    <p:extLst>
      <p:ext uri="{BB962C8B-B14F-4D97-AF65-F5344CB8AC3E}">
        <p14:creationId xmlns:p14="http://schemas.microsoft.com/office/powerpoint/2010/main" val="2651507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9436C-E4BA-A91E-C1D0-79888E3888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3D5406-F9FB-6D93-3157-9702B60FA1D5}"/>
              </a:ext>
            </a:extLst>
          </p:cNvPr>
          <p:cNvSpPr>
            <a:spLocks noGrp="1"/>
          </p:cNvSpPr>
          <p:nvPr>
            <p:ph type="title"/>
          </p:nvPr>
        </p:nvSpPr>
        <p:spPr/>
        <p:txBody>
          <a:bodyPr/>
          <a:lstStyle/>
          <a:p>
            <a:r>
              <a:rPr lang="fr-CA" dirty="0"/>
              <a:t>Principes visuels pour les graphiques</a:t>
            </a:r>
          </a:p>
        </p:txBody>
      </p:sp>
      <p:sp>
        <p:nvSpPr>
          <p:cNvPr id="4" name="Espace réservé du numéro de diapositive 3">
            <a:extLst>
              <a:ext uri="{FF2B5EF4-FFF2-40B4-BE49-F238E27FC236}">
                <a16:creationId xmlns:a16="http://schemas.microsoft.com/office/drawing/2014/main" id="{3CC00FE5-A40D-9298-AA21-662956EDF695}"/>
              </a:ext>
            </a:extLst>
          </p:cNvPr>
          <p:cNvSpPr>
            <a:spLocks noGrp="1"/>
          </p:cNvSpPr>
          <p:nvPr>
            <p:ph type="sldNum" sz="quarter" idx="12"/>
          </p:nvPr>
        </p:nvSpPr>
        <p:spPr/>
        <p:txBody>
          <a:bodyPr/>
          <a:lstStyle/>
          <a:p>
            <a:fld id="{BC8B4FB7-AB8A-41EC-A5E3-0904986CC267}" type="slidenum">
              <a:rPr lang="fr-CA" smtClean="0"/>
              <a:t>46</a:t>
            </a:fld>
            <a:endParaRPr lang="fr-CA"/>
          </a:p>
        </p:txBody>
      </p:sp>
      <p:pic>
        <p:nvPicPr>
          <p:cNvPr id="7" name="Espace réservé du contenu 6">
            <a:extLst>
              <a:ext uri="{FF2B5EF4-FFF2-40B4-BE49-F238E27FC236}">
                <a16:creationId xmlns:a16="http://schemas.microsoft.com/office/drawing/2014/main" id="{FC938EA5-6A10-0139-1EAB-0CEEDB640B41}"/>
              </a:ext>
            </a:extLst>
          </p:cNvPr>
          <p:cNvPicPr>
            <a:picLocks noGrp="1" noChangeAspect="1"/>
          </p:cNvPicPr>
          <p:nvPr>
            <p:ph idx="1"/>
          </p:nvPr>
        </p:nvPicPr>
        <p:blipFill>
          <a:blip r:embed="rId2"/>
          <a:stretch>
            <a:fillRect/>
          </a:stretch>
        </p:blipFill>
        <p:spPr>
          <a:xfrm>
            <a:off x="3101825" y="1825625"/>
            <a:ext cx="5988350" cy="4351338"/>
          </a:xfrm>
          <a:prstGeom prst="rect">
            <a:avLst/>
          </a:prstGeom>
        </p:spPr>
      </p:pic>
      <p:sp>
        <p:nvSpPr>
          <p:cNvPr id="8" name="ZoneTexte 7">
            <a:extLst>
              <a:ext uri="{FF2B5EF4-FFF2-40B4-BE49-F238E27FC236}">
                <a16:creationId xmlns:a16="http://schemas.microsoft.com/office/drawing/2014/main" id="{134F3E10-4287-6274-3DBA-DC28FA7E4999}"/>
              </a:ext>
            </a:extLst>
          </p:cNvPr>
          <p:cNvSpPr txBox="1"/>
          <p:nvPr/>
        </p:nvSpPr>
        <p:spPr>
          <a:xfrm>
            <a:off x="1169459" y="6308209"/>
            <a:ext cx="9853082" cy="369332"/>
          </a:xfrm>
          <a:prstGeom prst="rect">
            <a:avLst/>
          </a:prstGeom>
          <a:noFill/>
        </p:spPr>
        <p:txBody>
          <a:bodyPr wrap="none" rtlCol="0">
            <a:spAutoFit/>
          </a:bodyPr>
          <a:lstStyle/>
          <a:p>
            <a:r>
              <a:rPr lang="fr-CA" dirty="0">
                <a:latin typeface="Calibri" panose="020F0502020204030204" pitchFamily="34" charset="0"/>
                <a:ea typeface="Calibri" panose="020F0502020204030204" pitchFamily="34" charset="0"/>
                <a:cs typeface="Calibri" panose="020F0502020204030204" pitchFamily="34" charset="0"/>
              </a:rPr>
              <a:t>Graphique 8. Ventes de livres neufs au Québec selon différents types de points de vente, 2022-2023 ($)</a:t>
            </a:r>
          </a:p>
        </p:txBody>
      </p:sp>
    </p:spTree>
    <p:extLst>
      <p:ext uri="{BB962C8B-B14F-4D97-AF65-F5344CB8AC3E}">
        <p14:creationId xmlns:p14="http://schemas.microsoft.com/office/powerpoint/2010/main" val="217910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01D2F-B3AB-6638-0A31-4002468E70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E525DC-9749-6114-3892-3EC0606D8B6F}"/>
              </a:ext>
            </a:extLst>
          </p:cNvPr>
          <p:cNvSpPr>
            <a:spLocks noGrp="1"/>
          </p:cNvSpPr>
          <p:nvPr>
            <p:ph type="title"/>
          </p:nvPr>
        </p:nvSpPr>
        <p:spPr/>
        <p:txBody>
          <a:bodyPr/>
          <a:lstStyle/>
          <a:p>
            <a:r>
              <a:rPr lang="fr-CA" dirty="0"/>
              <a:t>Principes visuels pour les graphiques</a:t>
            </a:r>
          </a:p>
        </p:txBody>
      </p:sp>
      <p:sp>
        <p:nvSpPr>
          <p:cNvPr id="4" name="Espace réservé du numéro de diapositive 3">
            <a:extLst>
              <a:ext uri="{FF2B5EF4-FFF2-40B4-BE49-F238E27FC236}">
                <a16:creationId xmlns:a16="http://schemas.microsoft.com/office/drawing/2014/main" id="{D2ED2276-7558-C6B6-B90B-F9C868FA53E8}"/>
              </a:ext>
            </a:extLst>
          </p:cNvPr>
          <p:cNvSpPr>
            <a:spLocks noGrp="1"/>
          </p:cNvSpPr>
          <p:nvPr>
            <p:ph type="sldNum" sz="quarter" idx="12"/>
          </p:nvPr>
        </p:nvSpPr>
        <p:spPr/>
        <p:txBody>
          <a:bodyPr/>
          <a:lstStyle/>
          <a:p>
            <a:fld id="{BC8B4FB7-AB8A-41EC-A5E3-0904986CC267}" type="slidenum">
              <a:rPr lang="fr-CA" smtClean="0"/>
              <a:t>47</a:t>
            </a:fld>
            <a:endParaRPr lang="fr-CA"/>
          </a:p>
        </p:txBody>
      </p:sp>
      <p:sp>
        <p:nvSpPr>
          <p:cNvPr id="8" name="ZoneTexte 7">
            <a:extLst>
              <a:ext uri="{FF2B5EF4-FFF2-40B4-BE49-F238E27FC236}">
                <a16:creationId xmlns:a16="http://schemas.microsoft.com/office/drawing/2014/main" id="{00565F31-D9E5-AD0D-3E64-3C1DEFEBBA6C}"/>
              </a:ext>
            </a:extLst>
          </p:cNvPr>
          <p:cNvSpPr txBox="1"/>
          <p:nvPr/>
        </p:nvSpPr>
        <p:spPr>
          <a:xfrm>
            <a:off x="1169459" y="6308209"/>
            <a:ext cx="9853082" cy="369332"/>
          </a:xfrm>
          <a:prstGeom prst="rect">
            <a:avLst/>
          </a:prstGeom>
          <a:noFill/>
        </p:spPr>
        <p:txBody>
          <a:bodyPr wrap="none" rtlCol="0">
            <a:spAutoFit/>
          </a:bodyPr>
          <a:lstStyle/>
          <a:p>
            <a:r>
              <a:rPr lang="fr-CA" dirty="0">
                <a:latin typeface="Calibri" panose="020F0502020204030204" pitchFamily="34" charset="0"/>
                <a:ea typeface="Calibri" panose="020F0502020204030204" pitchFamily="34" charset="0"/>
                <a:cs typeface="Calibri" panose="020F0502020204030204" pitchFamily="34" charset="0"/>
              </a:rPr>
              <a:t>Graphique 8. Ventes de livres neufs au Québec selon différents types de points de vente, 2022-2023 ($)</a:t>
            </a:r>
          </a:p>
        </p:txBody>
      </p:sp>
      <p:pic>
        <p:nvPicPr>
          <p:cNvPr id="6" name="Espace réservé du contenu 5">
            <a:extLst>
              <a:ext uri="{FF2B5EF4-FFF2-40B4-BE49-F238E27FC236}">
                <a16:creationId xmlns:a16="http://schemas.microsoft.com/office/drawing/2014/main" id="{10CDDA30-25F6-F661-0777-8BD1EB002B2D}"/>
              </a:ext>
            </a:extLst>
          </p:cNvPr>
          <p:cNvPicPr>
            <a:picLocks noGrp="1" noChangeAspect="1"/>
          </p:cNvPicPr>
          <p:nvPr>
            <p:ph idx="1"/>
          </p:nvPr>
        </p:nvPicPr>
        <p:blipFill rotWithShape="1">
          <a:blip r:embed="rId2"/>
          <a:srcRect t="10778"/>
          <a:stretch/>
        </p:blipFill>
        <p:spPr>
          <a:xfrm>
            <a:off x="2738351" y="1825625"/>
            <a:ext cx="6715297" cy="4351338"/>
          </a:xfrm>
          <a:prstGeom prst="rect">
            <a:avLst/>
          </a:prstGeom>
        </p:spPr>
      </p:pic>
    </p:spTree>
    <p:extLst>
      <p:ext uri="{BB962C8B-B14F-4D97-AF65-F5344CB8AC3E}">
        <p14:creationId xmlns:p14="http://schemas.microsoft.com/office/powerpoint/2010/main" val="360067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C60F6-70EA-B56D-19EB-1CAA0BE0B9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B424C1-EE68-87EF-2307-62C65320467E}"/>
              </a:ext>
            </a:extLst>
          </p:cNvPr>
          <p:cNvSpPr>
            <a:spLocks noGrp="1"/>
          </p:cNvSpPr>
          <p:nvPr>
            <p:ph type="title"/>
          </p:nvPr>
        </p:nvSpPr>
        <p:spPr/>
        <p:txBody>
          <a:bodyPr/>
          <a:lstStyle/>
          <a:p>
            <a:r>
              <a:rPr lang="fr-CA" dirty="0"/>
              <a:t>Principes visuels et choix du graphique</a:t>
            </a:r>
          </a:p>
        </p:txBody>
      </p:sp>
      <p:pic>
        <p:nvPicPr>
          <p:cNvPr id="7" name="Espace réservé du contenu 6" descr="Une image contenant diagramme, ligne, Tracé, texte&#10;&#10;Description générée automatiquement">
            <a:extLst>
              <a:ext uri="{FF2B5EF4-FFF2-40B4-BE49-F238E27FC236}">
                <a16:creationId xmlns:a16="http://schemas.microsoft.com/office/drawing/2014/main" id="{06B7D554-E598-D23F-94D0-C93ECCAB7EF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415648"/>
            <a:ext cx="6998208" cy="5077227"/>
          </a:xfrm>
          <a:prstGeom prst="rect">
            <a:avLst/>
          </a:prstGeom>
        </p:spPr>
      </p:pic>
      <p:sp>
        <p:nvSpPr>
          <p:cNvPr id="9" name="Espace réservé du contenu 8">
            <a:extLst>
              <a:ext uri="{FF2B5EF4-FFF2-40B4-BE49-F238E27FC236}">
                <a16:creationId xmlns:a16="http://schemas.microsoft.com/office/drawing/2014/main" id="{D5338E68-9FBA-8D08-BDAC-176760B524D7}"/>
              </a:ext>
            </a:extLst>
          </p:cNvPr>
          <p:cNvSpPr>
            <a:spLocks noGrp="1"/>
          </p:cNvSpPr>
          <p:nvPr>
            <p:ph sz="half" idx="2"/>
          </p:nvPr>
        </p:nvSpPr>
        <p:spPr>
          <a:xfrm>
            <a:off x="8019288" y="3794759"/>
            <a:ext cx="3334512" cy="2382203"/>
          </a:xfrm>
        </p:spPr>
        <p:txBody>
          <a:bodyPr>
            <a:normAutofit fontScale="62500" lnSpcReduction="20000"/>
          </a:bodyPr>
          <a:lstStyle/>
          <a:p>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Soit le graphique suivant qui présente l'état des collections au 31 mars 2023 à BAnQ pour la collection de la Grande bibliothèque, les collections de la Bibliothèque nationale et les fonds des Archives nationales (</a:t>
            </a:r>
            <a:r>
              <a:rPr lang="fr-FR" sz="1800" b="0" i="1"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source des données</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 : Rapport Annuel de gestion 2022-2023, Bibliothèque et Archives nationales du Québec, </a:t>
            </a:r>
            <a:r>
              <a:rPr lang="fr-FR" sz="1800" b="0" u="sng" dirty="0">
                <a:solidFill>
                  <a:srgbClr val="0057AC"/>
                </a:solidFill>
                <a:effectLst/>
                <a:latin typeface="Arial" panose="020B0604020202020204" pitchFamily="34" charset="0"/>
                <a:ea typeface="Times New Roman" panose="02020603050405020304" pitchFamily="18" charset="0"/>
                <a:cs typeface="Arial" panose="020B0604020202020204" pitchFamily="34" charset="0"/>
                <a:hlinkClick r:id="rId3"/>
              </a:rPr>
              <a:t>https://numerique.banq.qc.ca/patrimoine/details/52327/4745473</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 p. 115; </a:t>
            </a:r>
          </a:p>
          <a:p>
            <a:endParaRPr lang="fr-FR" sz="1800" i="1" dirty="0">
              <a:solidFill>
                <a:srgbClr val="001122"/>
              </a:solidFill>
              <a:latin typeface="Arial" panose="020B0604020202020204" pitchFamily="34" charset="0"/>
              <a:ea typeface="Times New Roman" panose="02020603050405020304" pitchFamily="18" charset="0"/>
              <a:cs typeface="Times New Roman" panose="02020603050405020304" pitchFamily="18" charset="0"/>
            </a:endParaRPr>
          </a:p>
          <a:p>
            <a:endParaRPr lang="fr-FR" sz="1800" b="0" i="1"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fr-FR" sz="1800" b="0" i="1"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Note </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 la représentation graphique n'est pas une production de </a:t>
            </a:r>
            <a:r>
              <a:rPr lang="fr-FR" sz="1800" b="0" dirty="0" err="1">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BaNQ</a:t>
            </a:r>
            <a:r>
              <a:rPr lang="fr-FR" sz="1800" b="0" dirty="0">
                <a:solidFill>
                  <a:srgbClr val="001122"/>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fr-CA" dirty="0"/>
          </a:p>
        </p:txBody>
      </p:sp>
      <p:sp>
        <p:nvSpPr>
          <p:cNvPr id="4" name="Espace réservé du numéro de diapositive 3">
            <a:extLst>
              <a:ext uri="{FF2B5EF4-FFF2-40B4-BE49-F238E27FC236}">
                <a16:creationId xmlns:a16="http://schemas.microsoft.com/office/drawing/2014/main" id="{F40C021A-0AE2-0F88-AC73-7BD080D49E6E}"/>
              </a:ext>
            </a:extLst>
          </p:cNvPr>
          <p:cNvSpPr>
            <a:spLocks noGrp="1"/>
          </p:cNvSpPr>
          <p:nvPr>
            <p:ph type="sldNum" sz="quarter" idx="12"/>
          </p:nvPr>
        </p:nvSpPr>
        <p:spPr/>
        <p:txBody>
          <a:bodyPr/>
          <a:lstStyle/>
          <a:p>
            <a:fld id="{BC8B4FB7-AB8A-41EC-A5E3-0904986CC267}" type="slidenum">
              <a:rPr lang="fr-CA" smtClean="0"/>
              <a:t>48</a:t>
            </a:fld>
            <a:endParaRPr lang="fr-CA"/>
          </a:p>
        </p:txBody>
      </p:sp>
    </p:spTree>
    <p:extLst>
      <p:ext uri="{BB962C8B-B14F-4D97-AF65-F5344CB8AC3E}">
        <p14:creationId xmlns:p14="http://schemas.microsoft.com/office/powerpoint/2010/main" val="3930064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62DB9-96F5-D09E-FAC7-80487BA3DB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09282B0-3669-6614-12B6-37551B583978}"/>
              </a:ext>
            </a:extLst>
          </p:cNvPr>
          <p:cNvSpPr>
            <a:spLocks noGrp="1"/>
          </p:cNvSpPr>
          <p:nvPr>
            <p:ph type="title"/>
          </p:nvPr>
        </p:nvSpPr>
        <p:spPr/>
        <p:txBody>
          <a:bodyPr/>
          <a:lstStyle/>
          <a:p>
            <a:r>
              <a:rPr lang="fr-CA" dirty="0"/>
              <a:t>Principes visuels et choix du graphique</a:t>
            </a:r>
          </a:p>
        </p:txBody>
      </p:sp>
      <p:pic>
        <p:nvPicPr>
          <p:cNvPr id="7" name="Espace réservé du contenu 6" descr="Une image contenant diagramme, ligne, Tracé, texte&#10;&#10;Description générée automatiquement">
            <a:extLst>
              <a:ext uri="{FF2B5EF4-FFF2-40B4-BE49-F238E27FC236}">
                <a16:creationId xmlns:a16="http://schemas.microsoft.com/office/drawing/2014/main" id="{943A3899-78F4-53A5-4D9F-073BA8D6EB9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121658"/>
            <a:ext cx="5181600" cy="3759271"/>
          </a:xfrm>
          <a:prstGeom prst="rect">
            <a:avLst/>
          </a:prstGeom>
        </p:spPr>
      </p:pic>
      <p:sp>
        <p:nvSpPr>
          <p:cNvPr id="9" name="Espace réservé du contenu 8">
            <a:extLst>
              <a:ext uri="{FF2B5EF4-FFF2-40B4-BE49-F238E27FC236}">
                <a16:creationId xmlns:a16="http://schemas.microsoft.com/office/drawing/2014/main" id="{881DD504-9779-DD4D-D62E-1200BFE68CB4}"/>
              </a:ext>
            </a:extLst>
          </p:cNvPr>
          <p:cNvSpPr>
            <a:spLocks noGrp="1"/>
          </p:cNvSpPr>
          <p:nvPr>
            <p:ph sz="half" idx="2"/>
          </p:nvPr>
        </p:nvSpPr>
        <p:spPr/>
        <p:txBody>
          <a:bodyPr>
            <a:normAutofit fontScale="70000" lnSpcReduction="20000"/>
          </a:bodyPr>
          <a:lstStyle/>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 étiquettes en diagonale sont difficiles à lire; voir s’il est possible de les mettre à l’horizontal et, si ce n’est pas possible, explorer d’autres types de graphique.</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L’absence d’espace indiquant les milliers rend plus difficiles l’identification de l’ordre de grandeur.</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présence de valeurs beaucoup plus grandes que les autres vient écraser certaines valeurs. Minimalement, l’ajout des valeurs sur les points pourrait lever l’ambiguïté.</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1800"/>
              </a:spcBef>
              <a:spcAft>
                <a:spcPts val="1200"/>
              </a:spcAft>
              <a:buFont typeface="Symbol" panose="05050102010706020507" pitchFamily="18" charset="2"/>
              <a:buChar char=""/>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type de graphique utilisé peut être questionné comme il ne s’agit pas d’une évolution dans le temps; explorer d’autres types de graphique pour voir si d’autres seraient plus pertinents.</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spcBef>
                <a:spcPts val="1800"/>
              </a:spcBef>
              <a:spcAft>
                <a:spcPts val="1200"/>
              </a:spcAft>
              <a:tabLst>
                <a:tab pos="228600" algn="l"/>
                <a:tab pos="449580" algn="l"/>
              </a:tabLst>
            </a:pPr>
            <a:r>
              <a:rPr lang="fr-FR"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 retour aux données originales permet de voir que ces données à la source étaient divisées en deux (documents physiques et documents numériques. Peut-être serait-il préférable de ne pas les cumuler dans un même graphique. De plus, on peut aussi légitimement envisager un tableau pour ces données (c’est la forme prise dans la source originale des données!).</a:t>
            </a:r>
            <a:endParaRPr lang="fr-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1CC05232-3979-CA85-3CB1-20414562D545}"/>
              </a:ext>
            </a:extLst>
          </p:cNvPr>
          <p:cNvSpPr>
            <a:spLocks noGrp="1"/>
          </p:cNvSpPr>
          <p:nvPr>
            <p:ph type="sldNum" sz="quarter" idx="12"/>
          </p:nvPr>
        </p:nvSpPr>
        <p:spPr/>
        <p:txBody>
          <a:bodyPr/>
          <a:lstStyle/>
          <a:p>
            <a:fld id="{BC8B4FB7-AB8A-41EC-A5E3-0904986CC267}" type="slidenum">
              <a:rPr lang="fr-CA" smtClean="0"/>
              <a:t>49</a:t>
            </a:fld>
            <a:endParaRPr lang="fr-CA"/>
          </a:p>
        </p:txBody>
      </p:sp>
    </p:spTree>
    <p:extLst>
      <p:ext uri="{BB962C8B-B14F-4D97-AF65-F5344CB8AC3E}">
        <p14:creationId xmlns:p14="http://schemas.microsoft.com/office/powerpoint/2010/main" val="308904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41AB0-69B0-298F-F12E-BA298AA988A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8E2C18-DA9B-F65D-934B-D861BAA9356F}"/>
              </a:ext>
            </a:extLst>
          </p:cNvPr>
          <p:cNvSpPr>
            <a:spLocks noGrp="1"/>
          </p:cNvSpPr>
          <p:nvPr>
            <p:ph type="title"/>
          </p:nvPr>
        </p:nvSpPr>
        <p:spPr/>
        <p:txBody>
          <a:bodyPr/>
          <a:lstStyle/>
          <a:p>
            <a:r>
              <a:rPr lang="fr-CA" dirty="0"/>
              <a:t>Évaluations restantes</a:t>
            </a:r>
          </a:p>
        </p:txBody>
      </p:sp>
      <p:sp>
        <p:nvSpPr>
          <p:cNvPr id="6" name="Espace réservé du contenu 5">
            <a:extLst>
              <a:ext uri="{FF2B5EF4-FFF2-40B4-BE49-F238E27FC236}">
                <a16:creationId xmlns:a16="http://schemas.microsoft.com/office/drawing/2014/main" id="{697F7D6A-2162-4A79-0706-7903BF02A9D1}"/>
              </a:ext>
            </a:extLst>
          </p:cNvPr>
          <p:cNvSpPr>
            <a:spLocks noGrp="1"/>
          </p:cNvSpPr>
          <p:nvPr>
            <p:ph idx="1"/>
          </p:nvPr>
        </p:nvSpPr>
        <p:spPr/>
        <p:txBody>
          <a:bodyPr anchor="ctr">
            <a:normAutofit/>
          </a:bodyPr>
          <a:lstStyle/>
          <a:p>
            <a:pPr marL="0" indent="0">
              <a:buNone/>
            </a:pPr>
            <a:r>
              <a:rPr lang="fr-FR" dirty="0">
                <a:solidFill>
                  <a:srgbClr val="223042"/>
                </a:solidFill>
                <a:effectLst/>
              </a:rPr>
              <a:t>Examen de mi-session: </a:t>
            </a:r>
            <a:r>
              <a:rPr lang="fr-FR" dirty="0">
                <a:solidFill>
                  <a:srgbClr val="223042"/>
                </a:solidFill>
              </a:rPr>
              <a:t>résultats à venir</a:t>
            </a:r>
          </a:p>
          <a:p>
            <a:pPr marL="0" indent="0">
              <a:buNone/>
            </a:pPr>
            <a:r>
              <a:rPr lang="fr-FR" dirty="0">
                <a:solidFill>
                  <a:srgbClr val="223042"/>
                </a:solidFill>
              </a:rPr>
              <a:t>TP1: résultats à venir</a:t>
            </a:r>
          </a:p>
          <a:p>
            <a:pPr marL="0" indent="0">
              <a:buNone/>
            </a:pPr>
            <a:endParaRPr lang="fr-FR" dirty="0">
              <a:solidFill>
                <a:srgbClr val="223042"/>
              </a:solidFill>
            </a:endParaRPr>
          </a:p>
          <a:p>
            <a:pPr marL="0" indent="0">
              <a:buNone/>
            </a:pPr>
            <a:r>
              <a:rPr lang="fr-FR" dirty="0">
                <a:solidFill>
                  <a:srgbClr val="223042"/>
                </a:solidFill>
                <a:effectLst/>
              </a:rPr>
              <a:t>TP2: cours 10 (19 mars)</a:t>
            </a:r>
          </a:p>
          <a:p>
            <a:pPr marL="0" indent="0">
              <a:buNone/>
            </a:pPr>
            <a:r>
              <a:rPr lang="fr-FR" dirty="0">
                <a:solidFill>
                  <a:srgbClr val="223042"/>
                </a:solidFill>
              </a:rPr>
              <a:t>TP3 – Partie 1: cours 12 (2 avril) </a:t>
            </a:r>
            <a:r>
              <a:rPr lang="fr-FR" b="1" dirty="0">
                <a:solidFill>
                  <a:srgbClr val="223042"/>
                </a:solidFill>
              </a:rPr>
              <a:t>ATTENTION AUX RETARDS</a:t>
            </a:r>
            <a:endParaRPr lang="fr-FR" b="1" dirty="0">
              <a:solidFill>
                <a:srgbClr val="223042"/>
              </a:solidFill>
              <a:effectLst/>
            </a:endParaRPr>
          </a:p>
          <a:p>
            <a:pPr marL="0" indent="0">
              <a:buNone/>
            </a:pPr>
            <a:r>
              <a:rPr lang="fr-FR" dirty="0">
                <a:solidFill>
                  <a:srgbClr val="223042"/>
                </a:solidFill>
              </a:rPr>
              <a:t>TP3 – Partie 2: cours 15 (23 avril)</a:t>
            </a:r>
            <a:endParaRPr lang="fr-FR" dirty="0">
              <a:solidFill>
                <a:srgbClr val="223042"/>
              </a:solidFill>
              <a:effectLst/>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F0EB73A3-9170-AB06-ACD3-E2A692509F0D}"/>
              </a:ext>
            </a:extLst>
          </p:cNvPr>
          <p:cNvSpPr>
            <a:spLocks noGrp="1"/>
          </p:cNvSpPr>
          <p:nvPr>
            <p:ph type="sldNum" sz="quarter" idx="12"/>
          </p:nvPr>
        </p:nvSpPr>
        <p:spPr/>
        <p:txBody>
          <a:bodyPr/>
          <a:lstStyle/>
          <a:p>
            <a:fld id="{BC8B4FB7-AB8A-41EC-A5E3-0904986CC267}" type="slidenum">
              <a:rPr lang="fr-CA" smtClean="0"/>
              <a:t>5</a:t>
            </a:fld>
            <a:endParaRPr lang="fr-CA"/>
          </a:p>
        </p:txBody>
      </p:sp>
    </p:spTree>
    <p:extLst>
      <p:ext uri="{BB962C8B-B14F-4D97-AF65-F5344CB8AC3E}">
        <p14:creationId xmlns:p14="http://schemas.microsoft.com/office/powerpoint/2010/main" val="3136163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3BAE-D698-81AD-C00D-1375E38981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F3AC388-E2BE-D722-838C-CF120C54BC83}"/>
              </a:ext>
            </a:extLst>
          </p:cNvPr>
          <p:cNvSpPr>
            <a:spLocks noGrp="1"/>
          </p:cNvSpPr>
          <p:nvPr>
            <p:ph type="title"/>
          </p:nvPr>
        </p:nvSpPr>
        <p:spPr/>
        <p:txBody>
          <a:bodyPr/>
          <a:lstStyle/>
          <a:p>
            <a:r>
              <a:rPr lang="fr-CA" dirty="0"/>
              <a:t>Principes visuels et choix du graphique</a:t>
            </a:r>
          </a:p>
        </p:txBody>
      </p:sp>
      <p:sp>
        <p:nvSpPr>
          <p:cNvPr id="4" name="Espace réservé du numéro de diapositive 3">
            <a:extLst>
              <a:ext uri="{FF2B5EF4-FFF2-40B4-BE49-F238E27FC236}">
                <a16:creationId xmlns:a16="http://schemas.microsoft.com/office/drawing/2014/main" id="{ED2BAAFA-D821-7CD8-5CB5-4AEA23312E53}"/>
              </a:ext>
            </a:extLst>
          </p:cNvPr>
          <p:cNvSpPr>
            <a:spLocks noGrp="1"/>
          </p:cNvSpPr>
          <p:nvPr>
            <p:ph type="sldNum" sz="quarter" idx="12"/>
          </p:nvPr>
        </p:nvSpPr>
        <p:spPr/>
        <p:txBody>
          <a:bodyPr/>
          <a:lstStyle/>
          <a:p>
            <a:fld id="{BC8B4FB7-AB8A-41EC-A5E3-0904986CC267}" type="slidenum">
              <a:rPr lang="fr-CA" smtClean="0"/>
              <a:t>50</a:t>
            </a:fld>
            <a:endParaRPr lang="fr-CA"/>
          </a:p>
        </p:txBody>
      </p:sp>
      <p:pic>
        <p:nvPicPr>
          <p:cNvPr id="12" name="Espace réservé du contenu 11">
            <a:extLst>
              <a:ext uri="{FF2B5EF4-FFF2-40B4-BE49-F238E27FC236}">
                <a16:creationId xmlns:a16="http://schemas.microsoft.com/office/drawing/2014/main" id="{E622990B-4042-9FDD-3D2A-D84D5F2BFCD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131775"/>
            <a:ext cx="5181600" cy="3739037"/>
          </a:xfrm>
          <a:prstGeom prst="rect">
            <a:avLst/>
          </a:prstGeom>
          <a:noFill/>
        </p:spPr>
      </p:pic>
      <p:pic>
        <p:nvPicPr>
          <p:cNvPr id="13" name="Espace réservé du contenu 12">
            <a:extLst>
              <a:ext uri="{FF2B5EF4-FFF2-40B4-BE49-F238E27FC236}">
                <a16:creationId xmlns:a16="http://schemas.microsoft.com/office/drawing/2014/main" id="{65A4D7A9-163F-1D52-BBFC-0EE0E61DF90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131775"/>
            <a:ext cx="5181600" cy="3739037"/>
          </a:xfrm>
          <a:prstGeom prst="rect">
            <a:avLst/>
          </a:prstGeom>
          <a:noFill/>
        </p:spPr>
      </p:pic>
    </p:spTree>
    <p:extLst>
      <p:ext uri="{BB962C8B-B14F-4D97-AF65-F5344CB8AC3E}">
        <p14:creationId xmlns:p14="http://schemas.microsoft.com/office/powerpoint/2010/main" val="3365484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5196F-6128-CCEB-272F-545FC3AE59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CC368C-D8C1-1C27-6460-691BB3A52861}"/>
              </a:ext>
            </a:extLst>
          </p:cNvPr>
          <p:cNvSpPr>
            <a:spLocks noGrp="1"/>
          </p:cNvSpPr>
          <p:nvPr>
            <p:ph type="title"/>
          </p:nvPr>
        </p:nvSpPr>
        <p:spPr/>
        <p:txBody>
          <a:bodyPr/>
          <a:lstStyle/>
          <a:p>
            <a:r>
              <a:rPr lang="fr-CA" dirty="0"/>
              <a:t>Principes visuels et choix du graphique</a:t>
            </a:r>
          </a:p>
        </p:txBody>
      </p:sp>
      <p:pic>
        <p:nvPicPr>
          <p:cNvPr id="9" name="Espace réservé du contenu 8">
            <a:extLst>
              <a:ext uri="{FF2B5EF4-FFF2-40B4-BE49-F238E27FC236}">
                <a16:creationId xmlns:a16="http://schemas.microsoft.com/office/drawing/2014/main" id="{86A06003-7BEF-65F4-5104-314C64BC2E83}"/>
              </a:ext>
            </a:extLst>
          </p:cNvPr>
          <p:cNvPicPr>
            <a:picLocks noGrp="1" noChangeAspect="1"/>
          </p:cNvPicPr>
          <p:nvPr>
            <p:ph sz="half" idx="1"/>
          </p:nvPr>
        </p:nvPicPr>
        <p:blipFill>
          <a:blip r:embed="rId2"/>
          <a:stretch>
            <a:fillRect/>
          </a:stretch>
        </p:blipFill>
        <p:spPr>
          <a:xfrm>
            <a:off x="838200" y="2161621"/>
            <a:ext cx="5181600" cy="3679346"/>
          </a:xfrm>
        </p:spPr>
      </p:pic>
      <p:pic>
        <p:nvPicPr>
          <p:cNvPr id="15" name="Espace réservé du contenu 14">
            <a:extLst>
              <a:ext uri="{FF2B5EF4-FFF2-40B4-BE49-F238E27FC236}">
                <a16:creationId xmlns:a16="http://schemas.microsoft.com/office/drawing/2014/main" id="{2AA8EA58-78C0-9964-3AFE-E1906752196D}"/>
              </a:ext>
            </a:extLst>
          </p:cNvPr>
          <p:cNvPicPr>
            <a:picLocks noGrp="1" noChangeAspect="1"/>
          </p:cNvPicPr>
          <p:nvPr>
            <p:ph sz="half" idx="2"/>
          </p:nvPr>
        </p:nvPicPr>
        <p:blipFill>
          <a:blip r:embed="rId3"/>
          <a:stretch>
            <a:fillRect/>
          </a:stretch>
        </p:blipFill>
        <p:spPr>
          <a:xfrm>
            <a:off x="6172200" y="2913530"/>
            <a:ext cx="5181600" cy="2175528"/>
          </a:xfrm>
        </p:spPr>
      </p:pic>
      <p:sp>
        <p:nvSpPr>
          <p:cNvPr id="4" name="Espace réservé du numéro de diapositive 3">
            <a:extLst>
              <a:ext uri="{FF2B5EF4-FFF2-40B4-BE49-F238E27FC236}">
                <a16:creationId xmlns:a16="http://schemas.microsoft.com/office/drawing/2014/main" id="{A412E2FB-3C69-6B6A-C9CA-02C4749A0F7A}"/>
              </a:ext>
            </a:extLst>
          </p:cNvPr>
          <p:cNvSpPr>
            <a:spLocks noGrp="1"/>
          </p:cNvSpPr>
          <p:nvPr>
            <p:ph type="sldNum" sz="quarter" idx="12"/>
          </p:nvPr>
        </p:nvSpPr>
        <p:spPr/>
        <p:txBody>
          <a:bodyPr/>
          <a:lstStyle/>
          <a:p>
            <a:fld id="{BC8B4FB7-AB8A-41EC-A5E3-0904986CC267}" type="slidenum">
              <a:rPr lang="fr-CA" smtClean="0"/>
              <a:t>51</a:t>
            </a:fld>
            <a:endParaRPr lang="fr-CA"/>
          </a:p>
        </p:txBody>
      </p:sp>
    </p:spTree>
    <p:extLst>
      <p:ext uri="{BB962C8B-B14F-4D97-AF65-F5344CB8AC3E}">
        <p14:creationId xmlns:p14="http://schemas.microsoft.com/office/powerpoint/2010/main" val="2202259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CF5B-9031-AD34-97FC-62C9E2AFFF6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D2B54A7-3D11-14CE-DB6A-15C6F348BE8C}"/>
              </a:ext>
            </a:extLst>
          </p:cNvPr>
          <p:cNvSpPr>
            <a:spLocks noGrp="1"/>
          </p:cNvSpPr>
          <p:nvPr>
            <p:ph type="title"/>
          </p:nvPr>
        </p:nvSpPr>
        <p:spPr/>
        <p:txBody>
          <a:bodyPr/>
          <a:lstStyle/>
          <a:p>
            <a:r>
              <a:rPr lang="fr-CA" dirty="0"/>
              <a:t>9. Graphique ou tableau?</a:t>
            </a:r>
          </a:p>
        </p:txBody>
      </p:sp>
      <p:sp>
        <p:nvSpPr>
          <p:cNvPr id="7" name="Espace réservé du texte 6">
            <a:extLst>
              <a:ext uri="{FF2B5EF4-FFF2-40B4-BE49-F238E27FC236}">
                <a16:creationId xmlns:a16="http://schemas.microsoft.com/office/drawing/2014/main" id="{308CA634-EF2B-F861-A4A4-71437D96977E}"/>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2BD7AF0-9044-A7B6-97C6-0ED5FB1CFD96}"/>
              </a:ext>
            </a:extLst>
          </p:cNvPr>
          <p:cNvSpPr>
            <a:spLocks noGrp="1"/>
          </p:cNvSpPr>
          <p:nvPr>
            <p:ph type="sldNum" sz="quarter" idx="12"/>
          </p:nvPr>
        </p:nvSpPr>
        <p:spPr/>
        <p:txBody>
          <a:bodyPr/>
          <a:lstStyle/>
          <a:p>
            <a:fld id="{BC8B4FB7-AB8A-41EC-A5E3-0904986CC267}" type="slidenum">
              <a:rPr lang="fr-CA" smtClean="0"/>
              <a:t>52</a:t>
            </a:fld>
            <a:endParaRPr lang="fr-CA"/>
          </a:p>
        </p:txBody>
      </p:sp>
    </p:spTree>
    <p:extLst>
      <p:ext uri="{BB962C8B-B14F-4D97-AF65-F5344CB8AC3E}">
        <p14:creationId xmlns:p14="http://schemas.microsoft.com/office/powerpoint/2010/main" val="3161880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4481B-AA9D-0F2A-FBCC-832AB8F103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868DBB-E0D1-C2B2-819D-7919EC355E06}"/>
              </a:ext>
            </a:extLst>
          </p:cNvPr>
          <p:cNvSpPr>
            <a:spLocks noGrp="1"/>
          </p:cNvSpPr>
          <p:nvPr>
            <p:ph type="title"/>
          </p:nvPr>
        </p:nvSpPr>
        <p:spPr/>
        <p:txBody>
          <a:bodyPr/>
          <a:lstStyle/>
          <a:p>
            <a:r>
              <a:rPr lang="fr-CA" dirty="0"/>
              <a:t>Graphique vs tableau</a:t>
            </a:r>
          </a:p>
        </p:txBody>
      </p:sp>
      <p:sp>
        <p:nvSpPr>
          <p:cNvPr id="4" name="Espace réservé du numéro de diapositive 3">
            <a:extLst>
              <a:ext uri="{FF2B5EF4-FFF2-40B4-BE49-F238E27FC236}">
                <a16:creationId xmlns:a16="http://schemas.microsoft.com/office/drawing/2014/main" id="{FF4701B3-FA6E-A771-663F-2B4778E1D559}"/>
              </a:ext>
            </a:extLst>
          </p:cNvPr>
          <p:cNvSpPr>
            <a:spLocks noGrp="1"/>
          </p:cNvSpPr>
          <p:nvPr>
            <p:ph type="sldNum" sz="quarter" idx="12"/>
          </p:nvPr>
        </p:nvSpPr>
        <p:spPr/>
        <p:txBody>
          <a:bodyPr/>
          <a:lstStyle/>
          <a:p>
            <a:fld id="{BC8B4FB7-AB8A-41EC-A5E3-0904986CC267}" type="slidenum">
              <a:rPr lang="fr-CA" smtClean="0"/>
              <a:t>53</a:t>
            </a:fld>
            <a:endParaRPr lang="fr-CA"/>
          </a:p>
        </p:txBody>
      </p:sp>
      <p:sp>
        <p:nvSpPr>
          <p:cNvPr id="5" name="Espace réservé du contenu 4">
            <a:extLst>
              <a:ext uri="{FF2B5EF4-FFF2-40B4-BE49-F238E27FC236}">
                <a16:creationId xmlns:a16="http://schemas.microsoft.com/office/drawing/2014/main" id="{71AAA023-E19F-5449-C23A-907774DBCD6C}"/>
              </a:ext>
            </a:extLst>
          </p:cNvPr>
          <p:cNvSpPr>
            <a:spLocks noGrp="1"/>
          </p:cNvSpPr>
          <p:nvPr>
            <p:ph idx="1"/>
          </p:nvPr>
        </p:nvSpPr>
        <p:spPr/>
        <p:txBody>
          <a:bodyPr/>
          <a:lstStyle/>
          <a:p>
            <a:r>
              <a:rPr lang="fr-CA" dirty="0"/>
              <a:t>Tableau:</a:t>
            </a:r>
          </a:p>
          <a:p>
            <a:pPr lvl="1"/>
            <a:r>
              <a:rPr lang="fr-CA" dirty="0"/>
              <a:t>Données précises</a:t>
            </a:r>
          </a:p>
          <a:p>
            <a:pPr lvl="1"/>
            <a:r>
              <a:rPr lang="fr-CA" dirty="0"/>
              <a:t>Permet de comparer les valeurs individuelles</a:t>
            </a:r>
          </a:p>
          <a:p>
            <a:endParaRPr lang="fr-CA" dirty="0"/>
          </a:p>
          <a:p>
            <a:r>
              <a:rPr lang="fr-CA" dirty="0"/>
              <a:t>Graphique:</a:t>
            </a:r>
          </a:p>
          <a:p>
            <a:pPr lvl="1"/>
            <a:r>
              <a:rPr lang="fr-CA" dirty="0"/>
              <a:t>Permet de visualiser les tendances</a:t>
            </a:r>
          </a:p>
          <a:p>
            <a:pPr lvl="1"/>
            <a:r>
              <a:rPr lang="fr-CA" dirty="0"/>
              <a:t>Permet de visualiser la distribution des valeurs</a:t>
            </a:r>
          </a:p>
          <a:p>
            <a:pPr lvl="1"/>
            <a:endParaRPr lang="fr-CA" dirty="0"/>
          </a:p>
          <a:p>
            <a:r>
              <a:rPr lang="fr-CA" dirty="0"/>
              <a:t>Préférences personnelles à prendre en compte</a:t>
            </a:r>
          </a:p>
          <a:p>
            <a:endParaRPr lang="fr-CA" dirty="0"/>
          </a:p>
        </p:txBody>
      </p:sp>
    </p:spTree>
    <p:extLst>
      <p:ext uri="{BB962C8B-B14F-4D97-AF65-F5344CB8AC3E}">
        <p14:creationId xmlns:p14="http://schemas.microsoft.com/office/powerpoint/2010/main" val="3705181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36171-ADD9-657E-06DA-EF79B5BA6F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6BE3B3-ACB3-5335-8082-4C1DDAD76211}"/>
              </a:ext>
            </a:extLst>
          </p:cNvPr>
          <p:cNvSpPr>
            <a:spLocks noGrp="1"/>
          </p:cNvSpPr>
          <p:nvPr>
            <p:ph type="title"/>
          </p:nvPr>
        </p:nvSpPr>
        <p:spPr/>
        <p:txBody>
          <a:bodyPr/>
          <a:lstStyle/>
          <a:p>
            <a:r>
              <a:rPr lang="fr-CA" dirty="0"/>
              <a:t>Graphique vs tableau</a:t>
            </a:r>
          </a:p>
        </p:txBody>
      </p:sp>
      <p:sp>
        <p:nvSpPr>
          <p:cNvPr id="4" name="Espace réservé du numéro de diapositive 3">
            <a:extLst>
              <a:ext uri="{FF2B5EF4-FFF2-40B4-BE49-F238E27FC236}">
                <a16:creationId xmlns:a16="http://schemas.microsoft.com/office/drawing/2014/main" id="{6F706994-B466-86EC-D63A-91FCE31CF555}"/>
              </a:ext>
            </a:extLst>
          </p:cNvPr>
          <p:cNvSpPr>
            <a:spLocks noGrp="1"/>
          </p:cNvSpPr>
          <p:nvPr>
            <p:ph type="sldNum" sz="quarter" idx="12"/>
          </p:nvPr>
        </p:nvSpPr>
        <p:spPr/>
        <p:txBody>
          <a:bodyPr/>
          <a:lstStyle/>
          <a:p>
            <a:fld id="{BC8B4FB7-AB8A-41EC-A5E3-0904986CC267}" type="slidenum">
              <a:rPr lang="fr-CA" smtClean="0"/>
              <a:t>54</a:t>
            </a:fld>
            <a:endParaRPr lang="fr-CA"/>
          </a:p>
        </p:txBody>
      </p:sp>
      <p:graphicFrame>
        <p:nvGraphicFramePr>
          <p:cNvPr id="3" name="Espace réservé du contenu 2">
            <a:extLst>
              <a:ext uri="{FF2B5EF4-FFF2-40B4-BE49-F238E27FC236}">
                <a16:creationId xmlns:a16="http://schemas.microsoft.com/office/drawing/2014/main" id="{A19E29EE-A774-6AF9-EC8A-A945BEE076A2}"/>
              </a:ext>
            </a:extLst>
          </p:cNvPr>
          <p:cNvGraphicFramePr>
            <a:graphicFrameLocks noGrp="1"/>
          </p:cNvGraphicFramePr>
          <p:nvPr>
            <p:ph idx="1"/>
            <p:extLst>
              <p:ext uri="{D42A27DB-BD31-4B8C-83A1-F6EECF244321}">
                <p14:modId xmlns:p14="http://schemas.microsoft.com/office/powerpoint/2010/main" val="3651813964"/>
              </p:ext>
            </p:extLst>
          </p:nvPr>
        </p:nvGraphicFramePr>
        <p:xfrm>
          <a:off x="493776" y="1458888"/>
          <a:ext cx="10625328" cy="5037639"/>
        </p:xfrm>
        <a:graphic>
          <a:graphicData uri="http://schemas.openxmlformats.org/drawingml/2006/table">
            <a:tbl>
              <a:tblPr firstRow="1" firstCol="1">
                <a:tableStyleId>{616DA210-FB5B-4158-B5E0-FEB733F419BA}</a:tableStyleId>
              </a:tblPr>
              <a:tblGrid>
                <a:gridCol w="4070360">
                  <a:extLst>
                    <a:ext uri="{9D8B030D-6E8A-4147-A177-3AD203B41FA5}">
                      <a16:colId xmlns:a16="http://schemas.microsoft.com/office/drawing/2014/main" val="73447555"/>
                    </a:ext>
                  </a:extLst>
                </a:gridCol>
                <a:gridCol w="1008625">
                  <a:extLst>
                    <a:ext uri="{9D8B030D-6E8A-4147-A177-3AD203B41FA5}">
                      <a16:colId xmlns:a16="http://schemas.microsoft.com/office/drawing/2014/main" val="563343600"/>
                    </a:ext>
                  </a:extLst>
                </a:gridCol>
                <a:gridCol w="923847">
                  <a:extLst>
                    <a:ext uri="{9D8B030D-6E8A-4147-A177-3AD203B41FA5}">
                      <a16:colId xmlns:a16="http://schemas.microsoft.com/office/drawing/2014/main" val="832514010"/>
                    </a:ext>
                  </a:extLst>
                </a:gridCol>
                <a:gridCol w="924935">
                  <a:extLst>
                    <a:ext uri="{9D8B030D-6E8A-4147-A177-3AD203B41FA5}">
                      <a16:colId xmlns:a16="http://schemas.microsoft.com/office/drawing/2014/main" val="402802985"/>
                    </a:ext>
                  </a:extLst>
                </a:gridCol>
                <a:gridCol w="924935">
                  <a:extLst>
                    <a:ext uri="{9D8B030D-6E8A-4147-A177-3AD203B41FA5}">
                      <a16:colId xmlns:a16="http://schemas.microsoft.com/office/drawing/2014/main" val="1819065956"/>
                    </a:ext>
                  </a:extLst>
                </a:gridCol>
                <a:gridCol w="2772626">
                  <a:extLst>
                    <a:ext uri="{9D8B030D-6E8A-4147-A177-3AD203B41FA5}">
                      <a16:colId xmlns:a16="http://schemas.microsoft.com/office/drawing/2014/main" val="3246604729"/>
                    </a:ext>
                  </a:extLst>
                </a:gridCol>
              </a:tblGrid>
              <a:tr h="209710">
                <a:tc rowSpan="2">
                  <a:txBody>
                    <a:bodyPr/>
                    <a:lstStyle/>
                    <a:p>
                      <a:pPr marL="228600" indent="-228600" algn="ctr">
                        <a:spcBef>
                          <a:spcPts val="1800"/>
                        </a:spcBef>
                        <a:tabLst>
                          <a:tab pos="228600" algn="l"/>
                          <a:tab pos="449580" algn="l"/>
                        </a:tabLst>
                      </a:pPr>
                      <a:r>
                        <a:rPr lang="fr-FR" sz="1400">
                          <a:effectLst/>
                        </a:rPr>
                        <a:t>Contextes</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rowSpan="2">
                  <a:txBody>
                    <a:bodyPr/>
                    <a:lstStyle/>
                    <a:p>
                      <a:pPr marL="228600" indent="-228600" algn="ctr">
                        <a:spcBef>
                          <a:spcPts val="1800"/>
                        </a:spcBef>
                        <a:tabLst>
                          <a:tab pos="228600" algn="l"/>
                          <a:tab pos="449580" algn="l"/>
                        </a:tabLst>
                      </a:pPr>
                      <a:r>
                        <a:rPr lang="fr-FR" sz="1400">
                          <a:effectLst/>
                        </a:rPr>
                        <a:t>Tableau</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gridSpan="3">
                  <a:txBody>
                    <a:bodyPr/>
                    <a:lstStyle/>
                    <a:p>
                      <a:pPr marL="228600" indent="-228600" algn="ctr">
                        <a:spcBef>
                          <a:spcPts val="1800"/>
                        </a:spcBef>
                        <a:tabLst>
                          <a:tab pos="228600" algn="l"/>
                          <a:tab pos="449580" algn="l"/>
                        </a:tabLst>
                      </a:pPr>
                      <a:r>
                        <a:rPr lang="fr-FR" sz="1400">
                          <a:effectLst/>
                        </a:rPr>
                        <a:t>Graphique</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hMerge="1">
                  <a:txBody>
                    <a:bodyPr/>
                    <a:lstStyle/>
                    <a:p>
                      <a:endParaRPr lang="fr-CA"/>
                    </a:p>
                  </a:txBody>
                  <a:tcPr/>
                </a:tc>
                <a:tc hMerge="1">
                  <a:txBody>
                    <a:bodyPr/>
                    <a:lstStyle/>
                    <a:p>
                      <a:endParaRPr lang="fr-CA"/>
                    </a:p>
                  </a:txBody>
                  <a:tcPr/>
                </a:tc>
                <a:tc rowSpan="2">
                  <a:txBody>
                    <a:bodyPr/>
                    <a:lstStyle/>
                    <a:p>
                      <a:pPr marL="228600" indent="-228600" algn="ctr">
                        <a:spcBef>
                          <a:spcPts val="1800"/>
                        </a:spcBef>
                        <a:tabLst>
                          <a:tab pos="228600" algn="l"/>
                          <a:tab pos="449580" algn="l"/>
                        </a:tabLst>
                      </a:pPr>
                      <a:r>
                        <a:rPr lang="fr-FR" sz="1400">
                          <a:effectLst/>
                        </a:rPr>
                        <a:t>Pourquoi?</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extLst>
                  <a:ext uri="{0D108BD9-81ED-4DB2-BD59-A6C34878D82A}">
                    <a16:rowId xmlns:a16="http://schemas.microsoft.com/office/drawing/2014/main" val="268530626"/>
                  </a:ext>
                </a:extLst>
              </a:tr>
              <a:tr h="339479">
                <a:tc vMerge="1">
                  <a:txBody>
                    <a:bodyPr/>
                    <a:lstStyle/>
                    <a:p>
                      <a:endParaRPr lang="fr-CA"/>
                    </a:p>
                  </a:txBody>
                  <a:tcPr/>
                </a:tc>
                <a:tc vMerge="1">
                  <a:txBody>
                    <a:bodyPr/>
                    <a:lstStyle/>
                    <a:p>
                      <a:endParaRPr lang="fr-CA"/>
                    </a:p>
                  </a:txBody>
                  <a:tcPr/>
                </a:tc>
                <a:tc>
                  <a:txBody>
                    <a:bodyPr/>
                    <a:lstStyle/>
                    <a:p>
                      <a:pPr marL="228600" indent="-228600" algn="ctr">
                        <a:spcBef>
                          <a:spcPts val="1800"/>
                        </a:spcBef>
                        <a:tabLst>
                          <a:tab pos="228600" algn="l"/>
                          <a:tab pos="449580" algn="l"/>
                        </a:tabLst>
                      </a:pPr>
                      <a:r>
                        <a:rPr lang="fr-FR" sz="1400">
                          <a:effectLst/>
                        </a:rPr>
                        <a:t>Bâton</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Secteur</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Ligne</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vMerge="1">
                  <a:txBody>
                    <a:bodyPr/>
                    <a:lstStyle/>
                    <a:p>
                      <a:endParaRPr lang="fr-CA"/>
                    </a:p>
                  </a:txBody>
                  <a:tcPr/>
                </a:tc>
                <a:extLst>
                  <a:ext uri="{0D108BD9-81ED-4DB2-BD59-A6C34878D82A}">
                    <a16:rowId xmlns:a16="http://schemas.microsoft.com/office/drawing/2014/main" val="2744097313"/>
                  </a:ext>
                </a:extLst>
              </a:tr>
              <a:tr h="1426982">
                <a:tc>
                  <a:txBody>
                    <a:bodyPr/>
                    <a:lstStyle/>
                    <a:p>
                      <a:pPr marL="228600" indent="-228600">
                        <a:spcBef>
                          <a:spcPts val="1800"/>
                        </a:spcBef>
                        <a:tabLst>
                          <a:tab pos="228600" algn="l"/>
                          <a:tab pos="449580" algn="l"/>
                        </a:tabLst>
                      </a:pPr>
                      <a:r>
                        <a:rPr lang="fr-FR" sz="1400" dirty="0">
                          <a:effectLst/>
                        </a:rPr>
                        <a:t>Vous voulez représenter le nombre de prêts par type de documents pour l'année</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dirty="0">
                          <a:effectLst/>
                        </a:rPr>
                        <a:t> </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dirty="0">
                          <a:effectLst/>
                        </a:rPr>
                        <a:t>X</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X (si peu de type de documents)</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spcBef>
                          <a:spcPts val="1800"/>
                        </a:spcBef>
                        <a:tabLst>
                          <a:tab pos="228600" algn="l"/>
                          <a:tab pos="449580" algn="l"/>
                        </a:tabLst>
                      </a:pPr>
                      <a:r>
                        <a:rPr lang="fr-FR" sz="1400" dirty="0">
                          <a:effectLst/>
                        </a:rPr>
                        <a:t>Graphique privilégié pour obtenir une vue d’ensemble</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extLst>
                  <a:ext uri="{0D108BD9-81ED-4DB2-BD59-A6C34878D82A}">
                    <a16:rowId xmlns:a16="http://schemas.microsoft.com/office/drawing/2014/main" val="3947400678"/>
                  </a:ext>
                </a:extLst>
              </a:tr>
              <a:tr h="1426982">
                <a:tc>
                  <a:txBody>
                    <a:bodyPr/>
                    <a:lstStyle/>
                    <a:p>
                      <a:pPr marL="228600" indent="-228600">
                        <a:spcBef>
                          <a:spcPts val="1800"/>
                        </a:spcBef>
                        <a:tabLst>
                          <a:tab pos="228600" algn="l"/>
                          <a:tab pos="449580" algn="l"/>
                        </a:tabLst>
                      </a:pPr>
                      <a:r>
                        <a:rPr lang="fr-FR" sz="1400" dirty="0">
                          <a:effectLst/>
                        </a:rPr>
                        <a:t>Vous cherchez à faciliter la comparaison entre le nombre de consultation des différents types d'archives de votre centre en 2009 et en 2010</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X</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spcBef>
                          <a:spcPts val="1800"/>
                        </a:spcBef>
                        <a:tabLst>
                          <a:tab pos="228600" algn="l"/>
                          <a:tab pos="449580" algn="l"/>
                        </a:tabLst>
                      </a:pPr>
                      <a:r>
                        <a:rPr lang="fr-FR" sz="1400" dirty="0">
                          <a:effectLst/>
                        </a:rPr>
                        <a:t>Tableau si on recherche la précision. On pourrait prendre aussi un graphique (en bâton ou en ligne) en prenant soin de mettre les valeurs précises.</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extLst>
                  <a:ext uri="{0D108BD9-81ED-4DB2-BD59-A6C34878D82A}">
                    <a16:rowId xmlns:a16="http://schemas.microsoft.com/office/drawing/2014/main" val="697113271"/>
                  </a:ext>
                </a:extLst>
              </a:tr>
              <a:tr h="1630836">
                <a:tc>
                  <a:txBody>
                    <a:bodyPr/>
                    <a:lstStyle/>
                    <a:p>
                      <a:pPr marL="228600" indent="-228600">
                        <a:spcBef>
                          <a:spcPts val="1800"/>
                        </a:spcBef>
                        <a:tabLst>
                          <a:tab pos="228600" algn="l"/>
                          <a:tab pos="449580" algn="l"/>
                        </a:tabLst>
                      </a:pPr>
                      <a:r>
                        <a:rPr lang="fr-FR" sz="1400" dirty="0">
                          <a:effectLst/>
                        </a:rPr>
                        <a:t>Vous voulez illustrer l'évolution du budget de votre centre de documentation au cours des 10 dernières années par rapport aux dépenses; vous voulez que votre patron voit clairement la stagnation du budget depuis 3 ans contrairement à l'augmentation des dépenses</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 </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lgn="ctr">
                        <a:spcBef>
                          <a:spcPts val="1800"/>
                        </a:spcBef>
                        <a:tabLst>
                          <a:tab pos="228600" algn="l"/>
                          <a:tab pos="449580" algn="l"/>
                        </a:tabLst>
                      </a:pPr>
                      <a:r>
                        <a:rPr lang="fr-FR" sz="1400">
                          <a:effectLst/>
                        </a:rPr>
                        <a:t>X</a:t>
                      </a:r>
                      <a:endParaRPr lang="fr-CA"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nchor="ctr"/>
                </a:tc>
                <a:tc>
                  <a:txBody>
                    <a:bodyPr/>
                    <a:lstStyle/>
                    <a:p>
                      <a:pPr marL="228600" indent="-228600">
                        <a:spcBef>
                          <a:spcPts val="1800"/>
                        </a:spcBef>
                        <a:tabLst>
                          <a:tab pos="228600" algn="l"/>
                          <a:tab pos="449580" algn="l"/>
                        </a:tabLst>
                      </a:pPr>
                      <a:r>
                        <a:rPr lang="fr-FR" sz="1400" dirty="0">
                          <a:effectLst/>
                        </a:rPr>
                        <a:t>Permet de mieux faire « voir » la stagnation (aspect visuel est important)</a:t>
                      </a:r>
                      <a:endParaRPr lang="fr-C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582" marR="31582" marT="0" marB="0"/>
                </a:tc>
                <a:extLst>
                  <a:ext uri="{0D108BD9-81ED-4DB2-BD59-A6C34878D82A}">
                    <a16:rowId xmlns:a16="http://schemas.microsoft.com/office/drawing/2014/main" val="3610491371"/>
                  </a:ext>
                </a:extLst>
              </a:tr>
            </a:tbl>
          </a:graphicData>
        </a:graphic>
      </p:graphicFrame>
    </p:spTree>
    <p:extLst>
      <p:ext uri="{BB962C8B-B14F-4D97-AF65-F5344CB8AC3E}">
        <p14:creationId xmlns:p14="http://schemas.microsoft.com/office/powerpoint/2010/main" val="377801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747DD-F6F5-CAFD-35FD-C1E4047102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2C41DE-2004-DB62-A47B-742C26E9FA65}"/>
              </a:ext>
            </a:extLst>
          </p:cNvPr>
          <p:cNvSpPr>
            <a:spLocks noGrp="1"/>
          </p:cNvSpPr>
          <p:nvPr>
            <p:ph type="title"/>
          </p:nvPr>
        </p:nvSpPr>
        <p:spPr/>
        <p:txBody>
          <a:bodyPr/>
          <a:lstStyle/>
          <a:p>
            <a:r>
              <a:rPr lang="fr-CA" dirty="0"/>
              <a:t>Le TP3: rappel des objectifs</a:t>
            </a:r>
          </a:p>
        </p:txBody>
      </p:sp>
      <p:sp>
        <p:nvSpPr>
          <p:cNvPr id="6" name="Espace réservé du contenu 5">
            <a:extLst>
              <a:ext uri="{FF2B5EF4-FFF2-40B4-BE49-F238E27FC236}">
                <a16:creationId xmlns:a16="http://schemas.microsoft.com/office/drawing/2014/main" id="{B3635A7D-1224-A9AD-E598-091116C22E55}"/>
              </a:ext>
            </a:extLst>
          </p:cNvPr>
          <p:cNvSpPr>
            <a:spLocks noGrp="1"/>
          </p:cNvSpPr>
          <p:nvPr>
            <p:ph idx="1"/>
          </p:nvPr>
        </p:nvSpPr>
        <p:spPr/>
        <p:txBody>
          <a:bodyPr anchor="ctr">
            <a:normAutofit/>
          </a:bodyPr>
          <a:lstStyle/>
          <a:p>
            <a:pPr marL="514350" indent="-514350">
              <a:buFont typeface="+mj-lt"/>
              <a:buAutoNum type="arabicPeriod"/>
            </a:pPr>
            <a:r>
              <a:rPr lang="fr-FR" dirty="0">
                <a:solidFill>
                  <a:srgbClr val="223042"/>
                </a:solidFill>
                <a:effectLst/>
              </a:rPr>
              <a:t>Décrire les méthodes et outils d’analyse pour des données qualitatives.</a:t>
            </a:r>
            <a:r>
              <a:rPr lang="fr-FR" dirty="0">
                <a:solidFill>
                  <a:srgbClr val="223042"/>
                </a:solidFill>
              </a:rPr>
              <a:t> </a:t>
            </a:r>
          </a:p>
          <a:p>
            <a:pPr lvl="1"/>
            <a:r>
              <a:rPr lang="fr-FR" dirty="0">
                <a:solidFill>
                  <a:srgbClr val="223042"/>
                </a:solidFill>
              </a:rPr>
              <a:t>Pour la conclusion seulement, matière vue au cours 12 – conférenciers.</a:t>
            </a:r>
            <a:endParaRPr lang="fr-FR" dirty="0">
              <a:solidFill>
                <a:srgbClr val="223042"/>
              </a:solidFill>
              <a:effectLst/>
            </a:endParaRPr>
          </a:p>
          <a:p>
            <a:pPr marL="514350" indent="-514350">
              <a:buFont typeface="+mj-lt"/>
              <a:buAutoNum type="arabicPeriod"/>
            </a:pPr>
            <a:r>
              <a:rPr lang="fr-FR" dirty="0">
                <a:solidFill>
                  <a:srgbClr val="223042"/>
                </a:solidFill>
                <a:effectLst/>
              </a:rPr>
              <a:t>Appliquer les méthodes statistiques </a:t>
            </a:r>
            <a:r>
              <a:rPr lang="fr-FR" b="1" dirty="0">
                <a:solidFill>
                  <a:srgbClr val="223042"/>
                </a:solidFill>
                <a:effectLst/>
              </a:rPr>
              <a:t>de base </a:t>
            </a:r>
            <a:r>
              <a:rPr lang="fr-FR" dirty="0">
                <a:solidFill>
                  <a:srgbClr val="223042"/>
                </a:solidFill>
                <a:effectLst/>
              </a:rPr>
              <a:t>pour analyser des données quantitatives.</a:t>
            </a:r>
          </a:p>
          <a:p>
            <a:pPr lvl="1"/>
            <a:r>
              <a:rPr lang="fr-FR" dirty="0">
                <a:solidFill>
                  <a:srgbClr val="223042"/>
                </a:solidFill>
              </a:rPr>
              <a:t>Mot-clé: de base</a:t>
            </a:r>
          </a:p>
          <a:p>
            <a:pPr lvl="1"/>
            <a:r>
              <a:rPr lang="fr-FR" dirty="0">
                <a:solidFill>
                  <a:srgbClr val="223042"/>
                </a:solidFill>
              </a:rPr>
              <a:t>Objectif: amener toute la classe au niveau du TP en termes d’analyses statistiques</a:t>
            </a:r>
          </a:p>
        </p:txBody>
      </p:sp>
      <p:sp>
        <p:nvSpPr>
          <p:cNvPr id="4" name="Espace réservé du numéro de diapositive 3">
            <a:extLst>
              <a:ext uri="{FF2B5EF4-FFF2-40B4-BE49-F238E27FC236}">
                <a16:creationId xmlns:a16="http://schemas.microsoft.com/office/drawing/2014/main" id="{9646A18B-6534-8320-B249-ADA9500E3833}"/>
              </a:ext>
            </a:extLst>
          </p:cNvPr>
          <p:cNvSpPr>
            <a:spLocks noGrp="1"/>
          </p:cNvSpPr>
          <p:nvPr>
            <p:ph type="sldNum" sz="quarter" idx="12"/>
          </p:nvPr>
        </p:nvSpPr>
        <p:spPr/>
        <p:txBody>
          <a:bodyPr/>
          <a:lstStyle/>
          <a:p>
            <a:fld id="{BC8B4FB7-AB8A-41EC-A5E3-0904986CC267}" type="slidenum">
              <a:rPr lang="fr-CA" smtClean="0"/>
              <a:t>6</a:t>
            </a:fld>
            <a:endParaRPr lang="fr-CA"/>
          </a:p>
        </p:txBody>
      </p:sp>
    </p:spTree>
    <p:extLst>
      <p:ext uri="{BB962C8B-B14F-4D97-AF65-F5344CB8AC3E}">
        <p14:creationId xmlns:p14="http://schemas.microsoft.com/office/powerpoint/2010/main" val="390396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84E0-570A-A761-4C52-0D84D67576D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745ED68-FB6F-5130-B774-0F640EEA5ABE}"/>
              </a:ext>
            </a:extLst>
          </p:cNvPr>
          <p:cNvSpPr>
            <a:spLocks noGrp="1"/>
          </p:cNvSpPr>
          <p:nvPr>
            <p:ph type="title"/>
          </p:nvPr>
        </p:nvSpPr>
        <p:spPr/>
        <p:txBody>
          <a:bodyPr/>
          <a:lstStyle/>
          <a:p>
            <a:r>
              <a:rPr lang="fr-CA" dirty="0"/>
              <a:t>2. Phase empirique</a:t>
            </a:r>
          </a:p>
        </p:txBody>
      </p:sp>
      <p:sp>
        <p:nvSpPr>
          <p:cNvPr id="7" name="Espace réservé du texte 6">
            <a:extLst>
              <a:ext uri="{FF2B5EF4-FFF2-40B4-BE49-F238E27FC236}">
                <a16:creationId xmlns:a16="http://schemas.microsoft.com/office/drawing/2014/main" id="{408398E3-03E1-AFBE-E2BE-96C7AEC0643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2FE84EFF-88DD-DA87-4C4F-1D3EDCB9EC96}"/>
              </a:ext>
            </a:extLst>
          </p:cNvPr>
          <p:cNvSpPr>
            <a:spLocks noGrp="1"/>
          </p:cNvSpPr>
          <p:nvPr>
            <p:ph type="sldNum" sz="quarter" idx="12"/>
          </p:nvPr>
        </p:nvSpPr>
        <p:spPr/>
        <p:txBody>
          <a:bodyPr/>
          <a:lstStyle/>
          <a:p>
            <a:fld id="{BC8B4FB7-AB8A-41EC-A5E3-0904986CC267}" type="slidenum">
              <a:rPr lang="fr-CA" smtClean="0"/>
              <a:t>7</a:t>
            </a:fld>
            <a:endParaRPr lang="fr-CA"/>
          </a:p>
        </p:txBody>
      </p:sp>
    </p:spTree>
    <p:extLst>
      <p:ext uri="{BB962C8B-B14F-4D97-AF65-F5344CB8AC3E}">
        <p14:creationId xmlns:p14="http://schemas.microsoft.com/office/powerpoint/2010/main" val="254481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D586C-E9FC-D54D-42B7-69233B6D5C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8A83B0-654A-043B-C625-0A995175ECDB}"/>
              </a:ext>
            </a:extLst>
          </p:cNvPr>
          <p:cNvSpPr>
            <a:spLocks noGrp="1"/>
          </p:cNvSpPr>
          <p:nvPr>
            <p:ph type="title"/>
          </p:nvPr>
        </p:nvSpPr>
        <p:spPr/>
        <p:txBody>
          <a:bodyPr/>
          <a:lstStyle/>
          <a:p>
            <a:r>
              <a:rPr lang="fr-CA" dirty="0"/>
              <a:t>Étapes de la phase empirique</a:t>
            </a:r>
          </a:p>
        </p:txBody>
      </p:sp>
      <p:sp>
        <p:nvSpPr>
          <p:cNvPr id="4" name="Espace réservé du numéro de diapositive 3">
            <a:extLst>
              <a:ext uri="{FF2B5EF4-FFF2-40B4-BE49-F238E27FC236}">
                <a16:creationId xmlns:a16="http://schemas.microsoft.com/office/drawing/2014/main" id="{B1845883-0130-2561-97EF-B72658CE0CE3}"/>
              </a:ext>
            </a:extLst>
          </p:cNvPr>
          <p:cNvSpPr>
            <a:spLocks noGrp="1"/>
          </p:cNvSpPr>
          <p:nvPr>
            <p:ph type="sldNum" sz="quarter" idx="12"/>
          </p:nvPr>
        </p:nvSpPr>
        <p:spPr/>
        <p:txBody>
          <a:bodyPr/>
          <a:lstStyle/>
          <a:p>
            <a:fld id="{BC8B4FB7-AB8A-41EC-A5E3-0904986CC267}" type="slidenum">
              <a:rPr lang="fr-CA" smtClean="0"/>
              <a:t>8</a:t>
            </a:fld>
            <a:endParaRPr lang="fr-CA"/>
          </a:p>
        </p:txBody>
      </p:sp>
      <p:pic>
        <p:nvPicPr>
          <p:cNvPr id="5" name="Espace réservé du contenu 4">
            <a:extLst>
              <a:ext uri="{FF2B5EF4-FFF2-40B4-BE49-F238E27FC236}">
                <a16:creationId xmlns:a16="http://schemas.microsoft.com/office/drawing/2014/main" id="{29BB7A6B-AE22-F4AC-2239-6D55D0F1BFA8}"/>
              </a:ext>
            </a:extLst>
          </p:cNvPr>
          <p:cNvPicPr>
            <a:picLocks noGrp="1" noChangeAspect="1"/>
          </p:cNvPicPr>
          <p:nvPr>
            <p:ph idx="1"/>
          </p:nvPr>
        </p:nvPicPr>
        <p:blipFill>
          <a:blip r:embed="rId3"/>
          <a:stretch>
            <a:fillRect/>
          </a:stretch>
        </p:blipFill>
        <p:spPr>
          <a:xfrm>
            <a:off x="765362" y="2402732"/>
            <a:ext cx="10477569" cy="3142034"/>
          </a:xfrm>
        </p:spPr>
      </p:pic>
    </p:spTree>
    <p:extLst>
      <p:ext uri="{BB962C8B-B14F-4D97-AF65-F5344CB8AC3E}">
        <p14:creationId xmlns:p14="http://schemas.microsoft.com/office/powerpoint/2010/main" val="420698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22D27-B2F7-68EA-C452-F0228CC76F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3F191C-8B80-4B5E-965F-0172E7314267}"/>
              </a:ext>
            </a:extLst>
          </p:cNvPr>
          <p:cNvSpPr>
            <a:spLocks noGrp="1"/>
          </p:cNvSpPr>
          <p:nvPr>
            <p:ph type="title"/>
          </p:nvPr>
        </p:nvSpPr>
        <p:spPr/>
        <p:txBody>
          <a:bodyPr/>
          <a:lstStyle/>
          <a:p>
            <a:r>
              <a:rPr lang="fr-CA" dirty="0"/>
              <a:t>Analyses </a:t>
            </a:r>
            <a:r>
              <a:rPr lang="fr-CA"/>
              <a:t>des données</a:t>
            </a:r>
            <a:endParaRPr lang="fr-CA" dirty="0"/>
          </a:p>
        </p:txBody>
      </p:sp>
      <p:sp>
        <p:nvSpPr>
          <p:cNvPr id="4" name="Espace réservé du numéro de diapositive 3">
            <a:extLst>
              <a:ext uri="{FF2B5EF4-FFF2-40B4-BE49-F238E27FC236}">
                <a16:creationId xmlns:a16="http://schemas.microsoft.com/office/drawing/2014/main" id="{D1A37CCD-B9ED-A6BD-1BD2-D44F9BDD1146}"/>
              </a:ext>
            </a:extLst>
          </p:cNvPr>
          <p:cNvSpPr>
            <a:spLocks noGrp="1"/>
          </p:cNvSpPr>
          <p:nvPr>
            <p:ph type="sldNum" sz="quarter" idx="12"/>
          </p:nvPr>
        </p:nvSpPr>
        <p:spPr/>
        <p:txBody>
          <a:bodyPr/>
          <a:lstStyle/>
          <a:p>
            <a:fld id="{BC8B4FB7-AB8A-41EC-A5E3-0904986CC267}" type="slidenum">
              <a:rPr lang="fr-CA" smtClean="0"/>
              <a:t>9</a:t>
            </a:fld>
            <a:endParaRPr lang="fr-CA"/>
          </a:p>
        </p:txBody>
      </p:sp>
      <p:pic>
        <p:nvPicPr>
          <p:cNvPr id="5" name="Espace réservé du contenu 4">
            <a:extLst>
              <a:ext uri="{FF2B5EF4-FFF2-40B4-BE49-F238E27FC236}">
                <a16:creationId xmlns:a16="http://schemas.microsoft.com/office/drawing/2014/main" id="{359BFF25-4111-CB67-B9AC-B2AF1B737D84}"/>
              </a:ext>
            </a:extLst>
          </p:cNvPr>
          <p:cNvPicPr>
            <a:picLocks noGrp="1" noChangeAspect="1"/>
          </p:cNvPicPr>
          <p:nvPr>
            <p:ph idx="1"/>
          </p:nvPr>
        </p:nvPicPr>
        <p:blipFill>
          <a:blip r:embed="rId3"/>
          <a:stretch>
            <a:fillRect/>
          </a:stretch>
        </p:blipFill>
        <p:spPr>
          <a:xfrm>
            <a:off x="2110400" y="1825625"/>
            <a:ext cx="7971200" cy="4351338"/>
          </a:xfrm>
        </p:spPr>
      </p:pic>
      <p:sp>
        <p:nvSpPr>
          <p:cNvPr id="7" name="Rectangle : coins arrondis 6">
            <a:extLst>
              <a:ext uri="{FF2B5EF4-FFF2-40B4-BE49-F238E27FC236}">
                <a16:creationId xmlns:a16="http://schemas.microsoft.com/office/drawing/2014/main" id="{AA9FF10D-9C8F-DD64-FEB2-85402388EC74}"/>
              </a:ext>
            </a:extLst>
          </p:cNvPr>
          <p:cNvSpPr/>
          <p:nvPr/>
        </p:nvSpPr>
        <p:spPr>
          <a:xfrm>
            <a:off x="9226296" y="3739896"/>
            <a:ext cx="2203704" cy="5303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Cours 12</a:t>
            </a:r>
          </a:p>
        </p:txBody>
      </p:sp>
      <p:sp>
        <p:nvSpPr>
          <p:cNvPr id="8" name="Rectangle : coins arrondis 7">
            <a:extLst>
              <a:ext uri="{FF2B5EF4-FFF2-40B4-BE49-F238E27FC236}">
                <a16:creationId xmlns:a16="http://schemas.microsoft.com/office/drawing/2014/main" id="{934638AF-99B6-9587-F4BF-BD1D621C21F4}"/>
              </a:ext>
            </a:extLst>
          </p:cNvPr>
          <p:cNvSpPr/>
          <p:nvPr/>
        </p:nvSpPr>
        <p:spPr>
          <a:xfrm>
            <a:off x="1350264" y="4843272"/>
            <a:ext cx="2203704" cy="5303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Cours 9-10-11</a:t>
            </a:r>
          </a:p>
        </p:txBody>
      </p:sp>
    </p:spTree>
    <p:extLst>
      <p:ext uri="{BB962C8B-B14F-4D97-AF65-F5344CB8AC3E}">
        <p14:creationId xmlns:p14="http://schemas.microsoft.com/office/powerpoint/2010/main" val="41061482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6266</TotalTime>
  <Words>2488</Words>
  <Application>Microsoft Office PowerPoint</Application>
  <PresentationFormat>Grand écran</PresentationFormat>
  <Paragraphs>526</Paragraphs>
  <Slides>54</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54</vt:i4>
      </vt:variant>
    </vt:vector>
  </HeadingPairs>
  <TitlesOfParts>
    <vt:vector size="60" baseType="lpstr">
      <vt:lpstr>Aptos</vt:lpstr>
      <vt:lpstr>Aptos Display</vt:lpstr>
      <vt:lpstr>Arial</vt:lpstr>
      <vt:lpstr>Calibri</vt:lpstr>
      <vt:lpstr>Symbol</vt:lpstr>
      <vt:lpstr>Thème Office</vt:lpstr>
      <vt:lpstr>Méthodes de recherche en sciences de l’information</vt:lpstr>
      <vt:lpstr>Plan de la séance</vt:lpstr>
      <vt:lpstr>1.  Où en sommes-nous?</vt:lpstr>
      <vt:lpstr>Processus de recherche</vt:lpstr>
      <vt:lpstr>Évaluations restantes</vt:lpstr>
      <vt:lpstr>Le TP3: rappel des objectifs</vt:lpstr>
      <vt:lpstr>2. Phase empirique</vt:lpstr>
      <vt:lpstr>Étapes de la phase empirique</vt:lpstr>
      <vt:lpstr>Analyses des données</vt:lpstr>
      <vt:lpstr>3. Le vocabulaire de l’analyse statistique</vt:lpstr>
      <vt:lpstr>Vocabulaire (1/2)</vt:lpstr>
      <vt:lpstr>Vocabulaire (2/2)</vt:lpstr>
      <vt:lpstr>Variable continue vs discrète</vt:lpstr>
      <vt:lpstr>4. Représentation en tableau</vt:lpstr>
      <vt:lpstr>Éléments du tableau</vt:lpstr>
      <vt:lpstr>Distribution de fréquences</vt:lpstr>
      <vt:lpstr>Distribution de fréquences</vt:lpstr>
      <vt:lpstr>Distribution des fréquences non groupées</vt:lpstr>
      <vt:lpstr>Établir une distribution des fréquences groupées</vt:lpstr>
      <vt:lpstr>Établir une distribution des fréquences groupées</vt:lpstr>
      <vt:lpstr>Établir une distribution des fréquences groupées</vt:lpstr>
      <vt:lpstr>Établir une distribution des fréquences groupées</vt:lpstr>
      <vt:lpstr>Établir une distribution des fréquences groupées</vt:lpstr>
      <vt:lpstr>Établir une distribution des fréquences groupées – Exercice en groupe</vt:lpstr>
      <vt:lpstr>Tableau de fréquence pour deux variables (de contingence/croisé)</vt:lpstr>
      <vt:lpstr>Tableau de contingence</vt:lpstr>
      <vt:lpstr>5. Pause</vt:lpstr>
      <vt:lpstr>6. Mise en forme des tableaux</vt:lpstr>
      <vt:lpstr>Principes visuels généraux</vt:lpstr>
      <vt:lpstr>Principes visuels généraux – contre-exemple</vt:lpstr>
      <vt:lpstr>Principes visuels pour les tableaux</vt:lpstr>
      <vt:lpstr>Principes visuels pour les tableaux </vt:lpstr>
      <vt:lpstr>Principes visuels pour les tableaux </vt:lpstr>
      <vt:lpstr>Principes visuels pour les tableaux</vt:lpstr>
      <vt:lpstr>Principes visuels pour les tableaux</vt:lpstr>
      <vt:lpstr>Principes visuels pour les tableaux</vt:lpstr>
      <vt:lpstr>7. Représentation en graphique</vt:lpstr>
      <vt:lpstr>Type de graphique 1: Graphique en bâtons</vt:lpstr>
      <vt:lpstr>Type de graphique 2: Graphique en points</vt:lpstr>
      <vt:lpstr>Type de graphique 3: Graphique en lignes</vt:lpstr>
      <vt:lpstr>Type de graphique 4: Graphique en secteurs</vt:lpstr>
      <vt:lpstr>Type de graphique 5: Histogramme</vt:lpstr>
      <vt:lpstr>Choisir son graphique</vt:lpstr>
      <vt:lpstr>8. Mise en forme des graphiques</vt:lpstr>
      <vt:lpstr>Principes visuels pour les graphiques</vt:lpstr>
      <vt:lpstr>Principes visuels pour les graphiques</vt:lpstr>
      <vt:lpstr>Principes visuels pour les graphiques</vt:lpstr>
      <vt:lpstr>Principes visuels et choix du graphique</vt:lpstr>
      <vt:lpstr>Principes visuels et choix du graphique</vt:lpstr>
      <vt:lpstr>Principes visuels et choix du graphique</vt:lpstr>
      <vt:lpstr>Principes visuels et choix du graphique</vt:lpstr>
      <vt:lpstr>9. Graphique ou tableau?</vt:lpstr>
      <vt:lpstr>Graphique vs tableau</vt:lpstr>
      <vt:lpstr>Graphique vs tableau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10</cp:revision>
  <dcterms:created xsi:type="dcterms:W3CDTF">2024-10-07T10:59:03Z</dcterms:created>
  <dcterms:modified xsi:type="dcterms:W3CDTF">2025-03-07T14:06:45Z</dcterms:modified>
</cp:coreProperties>
</file>